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Montserrat"/>
      <p:regular r:id="rId20"/>
      <p:bold r:id="rId21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Montserrat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2pPr>
            <a:lvl3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3pPr>
            <a:lvl4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4pPr>
            <a:lvl5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5pPr>
            <a:lvl6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6pPr>
            <a:lvl7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7pPr>
            <a:lvl8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8pPr>
            <a:lvl9pPr indent="0" marL="0" marR="0" rtl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52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lvl1pPr>
            <a:lvl2pPr rtl="0">
              <a:spcBef>
                <a:spcPts val="0"/>
              </a:spcBef>
              <a:defRPr>
                <a:solidFill>
                  <a:schemeClr val="dk2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chemeClr val="dk2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chemeClr val="dk2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chemeClr val="dk2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chemeClr val="dk2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chemeClr val="dk2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chemeClr val="dk2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12000"/>
            </a:lvl1pPr>
            <a:lvl2pPr rtl="0" algn="ctr">
              <a:spcBef>
                <a:spcPts val="0"/>
              </a:spcBef>
              <a:defRPr sz="12000"/>
            </a:lvl2pPr>
            <a:lvl3pPr rtl="0" algn="ctr">
              <a:spcBef>
                <a:spcPts val="0"/>
              </a:spcBef>
              <a:defRPr sz="12000"/>
            </a:lvl3pPr>
            <a:lvl4pPr rtl="0" algn="ctr">
              <a:spcBef>
                <a:spcPts val="0"/>
              </a:spcBef>
              <a:defRPr sz="12000"/>
            </a:lvl4pPr>
            <a:lvl5pPr rtl="0" algn="ctr">
              <a:spcBef>
                <a:spcPts val="0"/>
              </a:spcBef>
              <a:defRPr sz="12000"/>
            </a:lvl5pPr>
            <a:lvl6pPr rtl="0" algn="ctr">
              <a:spcBef>
                <a:spcPts val="0"/>
              </a:spcBef>
              <a:defRPr sz="12000"/>
            </a:lvl6pPr>
            <a:lvl7pPr rtl="0" algn="ctr">
              <a:spcBef>
                <a:spcPts val="0"/>
              </a:spcBef>
              <a:defRPr sz="12000"/>
            </a:lvl7pPr>
            <a:lvl8pPr rtl="0" algn="ctr">
              <a:spcBef>
                <a:spcPts val="0"/>
              </a:spcBef>
              <a:defRPr sz="12000"/>
            </a:lvl8pPr>
            <a:lvl9pPr rtl="0" algn="ctr">
              <a:spcBef>
                <a:spcPts val="0"/>
              </a:spcBef>
              <a:defRPr sz="120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defRPr sz="3600"/>
            </a:lvl1pPr>
            <a:lvl2pPr rtl="0" algn="ctr">
              <a:spcBef>
                <a:spcPts val="0"/>
              </a:spcBef>
              <a:defRPr sz="3600"/>
            </a:lvl2pPr>
            <a:lvl3pPr rtl="0" algn="ctr">
              <a:spcBef>
                <a:spcPts val="0"/>
              </a:spcBef>
              <a:defRPr sz="3600"/>
            </a:lvl3pPr>
            <a:lvl4pPr rtl="0" algn="ctr">
              <a:spcBef>
                <a:spcPts val="0"/>
              </a:spcBef>
              <a:defRPr sz="3600"/>
            </a:lvl4pPr>
            <a:lvl5pPr rtl="0" algn="ctr">
              <a:spcBef>
                <a:spcPts val="0"/>
              </a:spcBef>
              <a:defRPr sz="3600"/>
            </a:lvl5pPr>
            <a:lvl6pPr rtl="0" algn="ctr">
              <a:spcBef>
                <a:spcPts val="0"/>
              </a:spcBef>
              <a:defRPr sz="3600"/>
            </a:lvl6pPr>
            <a:lvl7pPr rtl="0" algn="ctr">
              <a:spcBef>
                <a:spcPts val="0"/>
              </a:spcBef>
              <a:defRPr sz="3600"/>
            </a:lvl7pPr>
            <a:lvl8pPr rtl="0" algn="ctr">
              <a:spcBef>
                <a:spcPts val="0"/>
              </a:spcBef>
              <a:defRPr sz="3600"/>
            </a:lvl8pPr>
            <a:lvl9pPr rtl="0" algn="ctr">
              <a:spcBef>
                <a:spcPts val="0"/>
              </a:spcBef>
              <a:defRPr sz="36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117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2" type="body"/>
          </p:nvPr>
        </p:nvSpPr>
        <p:spPr>
          <a:xfrm>
            <a:off x="4832400" y="1152475"/>
            <a:ext cx="3999898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555600"/>
            <a:ext cx="2807999" cy="75569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400"/>
            </a:lvl4pPr>
            <a:lvl5pPr rtl="0">
              <a:spcBef>
                <a:spcPts val="0"/>
              </a:spcBef>
              <a:defRPr sz="2400"/>
            </a:lvl5pPr>
            <a:lvl6pPr rtl="0">
              <a:spcBef>
                <a:spcPts val="0"/>
              </a:spcBef>
              <a:defRPr sz="2400"/>
            </a:lvl6pPr>
            <a:lvl7pPr rtl="0">
              <a:spcBef>
                <a:spcPts val="0"/>
              </a:spcBef>
              <a:defRPr sz="2400"/>
            </a:lvl7pPr>
            <a:lvl8pPr rtl="0">
              <a:spcBef>
                <a:spcPts val="0"/>
              </a:spcBef>
              <a:defRPr sz="2400"/>
            </a:lvl8pPr>
            <a:lvl9pPr rtl="0">
              <a:spcBef>
                <a:spcPts val="0"/>
              </a:spcBef>
              <a:defRPr sz="24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12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200"/>
            </a:lvl3pPr>
            <a:lvl4pPr rtl="0">
              <a:spcBef>
                <a:spcPts val="0"/>
              </a:spcBef>
              <a:defRPr sz="1200"/>
            </a:lvl4pPr>
            <a:lvl5pPr rtl="0">
              <a:spcBef>
                <a:spcPts val="0"/>
              </a:spcBef>
              <a:defRPr sz="1200"/>
            </a:lvl5pPr>
            <a:lvl6pPr rtl="0">
              <a:spcBef>
                <a:spcPts val="0"/>
              </a:spcBef>
              <a:defRPr sz="1200"/>
            </a:lvl6pPr>
            <a:lvl7pPr rtl="0">
              <a:spcBef>
                <a:spcPts val="0"/>
              </a:spcBef>
              <a:defRPr sz="1200"/>
            </a:lvl7pPr>
            <a:lvl8pPr rtl="0">
              <a:spcBef>
                <a:spcPts val="0"/>
              </a:spcBef>
              <a:defRPr sz="1200"/>
            </a:lvl8pPr>
            <a:lvl9pPr rtl="0">
              <a:spcBef>
                <a:spcPts val="0"/>
              </a:spcBef>
              <a:defRPr sz="1200"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 sz="4800"/>
            </a:lvl1pPr>
            <a:lvl2pPr rtl="0">
              <a:spcBef>
                <a:spcPts val="0"/>
              </a:spcBef>
              <a:defRPr sz="4800"/>
            </a:lvl2pPr>
            <a:lvl3pPr rtl="0">
              <a:spcBef>
                <a:spcPts val="0"/>
              </a:spcBef>
              <a:defRPr sz="4800"/>
            </a:lvl3pPr>
            <a:lvl4pPr rtl="0">
              <a:spcBef>
                <a:spcPts val="0"/>
              </a:spcBef>
              <a:defRPr sz="4800"/>
            </a:lvl4pPr>
            <a:lvl5pPr rtl="0">
              <a:spcBef>
                <a:spcPts val="0"/>
              </a:spcBef>
              <a:defRPr sz="4800"/>
            </a:lvl5pPr>
            <a:lvl6pPr rtl="0">
              <a:spcBef>
                <a:spcPts val="0"/>
              </a:spcBef>
              <a:defRPr sz="4800"/>
            </a:lvl6pPr>
            <a:lvl7pPr rtl="0">
              <a:spcBef>
                <a:spcPts val="0"/>
              </a:spcBef>
              <a:defRPr sz="4800"/>
            </a:lvl7pPr>
            <a:lvl8pPr rtl="0">
              <a:spcBef>
                <a:spcPts val="0"/>
              </a:spcBef>
              <a:defRPr sz="4800"/>
            </a:lvl8pPr>
            <a:lvl9pPr rtl="0">
              <a:spcBef>
                <a:spcPts val="0"/>
              </a:spcBef>
              <a:defRPr sz="4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38" name="Shape 38"/>
          <p:cNvSpPr txBox="1"/>
          <p:nvPr>
            <p:ph type="title"/>
          </p:nvPr>
        </p:nvSpPr>
        <p:spPr>
          <a:xfrm>
            <a:off x="265500" y="1233175"/>
            <a:ext cx="4045198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defRPr sz="4200"/>
            </a:lvl1pPr>
            <a:lvl2pPr rtl="0" algn="ctr">
              <a:spcBef>
                <a:spcPts val="0"/>
              </a:spcBef>
              <a:defRPr sz="4200"/>
            </a:lvl2pPr>
            <a:lvl3pPr rtl="0" algn="ctr">
              <a:spcBef>
                <a:spcPts val="0"/>
              </a:spcBef>
              <a:defRPr sz="4200"/>
            </a:lvl3pPr>
            <a:lvl4pPr rtl="0" algn="ctr">
              <a:spcBef>
                <a:spcPts val="0"/>
              </a:spcBef>
              <a:defRPr sz="4200"/>
            </a:lvl4pPr>
            <a:lvl5pPr rtl="0" algn="ctr">
              <a:spcBef>
                <a:spcPts val="0"/>
              </a:spcBef>
              <a:defRPr sz="4200"/>
            </a:lvl5pPr>
            <a:lvl6pPr rtl="0" algn="ctr">
              <a:spcBef>
                <a:spcPts val="0"/>
              </a:spcBef>
              <a:defRPr sz="4200"/>
            </a:lvl6pPr>
            <a:lvl7pPr rtl="0" algn="ctr">
              <a:spcBef>
                <a:spcPts val="0"/>
              </a:spcBef>
              <a:defRPr sz="4200"/>
            </a:lvl7pPr>
            <a:lvl8pPr rtl="0" algn="ctr">
              <a:spcBef>
                <a:spcPts val="0"/>
              </a:spcBef>
              <a:defRPr sz="4200"/>
            </a:lvl8pPr>
            <a:lvl9pPr rtl="0" algn="ctr">
              <a:spcBef>
                <a:spcPts val="0"/>
              </a:spcBef>
              <a:defRPr sz="4200"/>
            </a:lvl9pPr>
          </a:lstStyle>
          <a:p/>
        </p:txBody>
      </p:sp>
      <p:sp>
        <p:nvSpPr>
          <p:cNvPr id="39" name="Shape 39"/>
          <p:cNvSpPr txBox="1"/>
          <p:nvPr>
            <p:ph idx="1" type="subTitle"/>
          </p:nvPr>
        </p:nvSpPr>
        <p:spPr>
          <a:xfrm>
            <a:off x="265500" y="2803075"/>
            <a:ext cx="4045198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b="0" baseline="0" i="0" sz="2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2pPr>
            <a:lvl3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3pPr>
            <a:lvl4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4pPr>
            <a:lvl5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5pPr>
            <a:lvl6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6pPr>
            <a:lvl7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7pPr>
            <a:lvl8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8pPr>
            <a:lvl9pPr indent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baseline="0" i="0" sz="2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indent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  <a:defRPr b="0" baseline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  <a:rtl val="0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0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2.png"/><Relationship Id="rId4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rtl val="0"/>
              </a:rPr>
              <a:t>asfsDGSDGsgSDG</a:t>
            </a:r>
          </a:p>
        </p:txBody>
      </p:sp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2923082" y="17552"/>
            <a:ext cx="534399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STREET WASTE CLEANUP</a:t>
            </a:r>
          </a:p>
        </p:txBody>
      </p:sp>
      <p:sp>
        <p:nvSpPr>
          <p:cNvPr id="57" name="Shape 57"/>
          <p:cNvSpPr txBox="1"/>
          <p:nvPr/>
        </p:nvSpPr>
        <p:spPr>
          <a:xfrm>
            <a:off x="5741232" y="3541748"/>
            <a:ext cx="180631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Akemi Fujii</a:t>
            </a:r>
          </a:p>
        </p:txBody>
      </p:sp>
      <p:sp>
        <p:nvSpPr>
          <p:cNvPr id="58" name="Shape 58"/>
          <p:cNvSpPr txBox="1"/>
          <p:nvPr/>
        </p:nvSpPr>
        <p:spPr>
          <a:xfrm>
            <a:off x="5531371" y="4157957"/>
            <a:ext cx="16863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Josh Ludden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6228412" y="3849853"/>
            <a:ext cx="83195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&amp;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350" y="1691640"/>
            <a:ext cx="8124825" cy="2599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 b="20534" l="0" r="25003" t="0"/>
          <a:stretch/>
        </p:blipFill>
        <p:spPr>
          <a:xfrm>
            <a:off x="1062501" y="528652"/>
            <a:ext cx="7060518" cy="73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9951" y="1475232"/>
            <a:ext cx="685800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17451" l="0" r="51058" t="0"/>
          <a:stretch/>
        </p:blipFill>
        <p:spPr>
          <a:xfrm>
            <a:off x="1806632" y="345456"/>
            <a:ext cx="5524638" cy="90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Shape 133"/>
          <p:cNvSpPr txBox="1"/>
          <p:nvPr/>
        </p:nvSpPr>
        <p:spPr>
          <a:xfrm rot="-419305">
            <a:off x="4892338" y="2045664"/>
            <a:ext cx="3168439" cy="16300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4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Possible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47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Solutions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646" y="149902"/>
            <a:ext cx="8964705" cy="4901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x="83350" y="178750"/>
            <a:ext cx="88502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Stakeholders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Kate Nichols - Happy Valley Neighborhood Representative</a:t>
            </a: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Carla Stellwagen - Sehome Neighborhood Representative</a:t>
            </a: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Eric Osterkamp - Neighborhood Police Officer (BPD)</a:t>
            </a: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Anitra Accetturo- Water Conservationist</a:t>
            </a: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Dr. Gene Myers- Environmental Studies Professor</a:t>
            </a:r>
          </a:p>
          <a:p>
            <a:pPr indent="-285750" lvl="0" marL="5143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Carmen Rasmussen- Campus Community Coalition</a:t>
            </a:r>
          </a:p>
          <a:p>
            <a:pPr indent="-1714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  <a:rtl val="0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  <a:rtl val="0"/>
            </a:endParaRP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71425" y="141050"/>
            <a:ext cx="8760900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Conclusion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71425" y="1032300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85750" lvl="0" marL="5143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The data gathered from the survey was very helpful and gave us a better understanding of student beliefs and behaviors</a:t>
            </a:r>
          </a:p>
          <a:p>
            <a:pPr indent="-285750" lvl="0" marL="51435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Points us towards the most desired programs to reduce this issue</a:t>
            </a:r>
          </a:p>
          <a:p>
            <a:pPr indent="-285750" lvl="0" marL="51435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Continue working beside the community to make sure there is no longer an issue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/>
        </p:nvSpPr>
        <p:spPr>
          <a:xfrm>
            <a:off x="143050" y="1101375"/>
            <a:ext cx="7079998" cy="377042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What is the Issue?</a:t>
            </a:r>
          </a:p>
          <a:p>
            <a:pPr indent="-285750" lvl="0" marL="4000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Too much trash on the streets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2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Statement of need</a:t>
            </a:r>
          </a:p>
          <a:p>
            <a:pPr indent="-285750" lvl="0" marL="40005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Causing frustration amongst the community members</a:t>
            </a:r>
          </a:p>
          <a:p>
            <a:pPr indent="-285750" lvl="0" marL="4000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Makes our city and school look bad</a:t>
            </a:r>
          </a:p>
          <a:p>
            <a:pPr indent="-285750" lvl="0" marL="4000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Mass amounts sent to landfill</a:t>
            </a:r>
          </a:p>
          <a:p>
            <a:pPr indent="-285750" lvl="0" marL="4000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Give items a second home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43050" y="191375"/>
            <a:ext cx="8740199" cy="8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Issue &amp; Statement Of Need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15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Case Studies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882000"/>
            <a:ext cx="8520599" cy="20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5B9BD5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rgbClr val="5B9BD5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  <a:p>
            <a:pPr indent="-342900" lvl="0" marL="57150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Have students donate any unwanted items</a:t>
            </a:r>
          </a:p>
          <a:p>
            <a:pPr indent="-342900" lvl="0" marL="5715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Working together with Waste Management Services</a:t>
            </a:r>
          </a:p>
          <a:p>
            <a:pPr indent="-342900" lvl="0" marL="5715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They will pick up, sort and donated to local Non-Profit</a:t>
            </a:r>
          </a:p>
          <a:p>
            <a:pPr indent="-158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309423"/>
            <a:ext cx="3483297" cy="534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153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Case Studies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698" y="1396570"/>
            <a:ext cx="8520599" cy="27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2400" u="none" cap="none" strike="noStrike">
              <a:solidFill>
                <a:srgbClr val="5B9BD5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  <a:p>
            <a:pPr indent="-285750" lvl="0" marL="514350" marR="0" rtl="0" algn="l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Promote student recycling of unwanted items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Uses Facebook for student accessible info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Provides information about local Goodwills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Have dumpster-like containers both on campus and off campus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Offer scheduled pick-up service for large items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8035" y="1321620"/>
            <a:ext cx="304800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11700" y="602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ontserrat"/>
              <a:buNone/>
            </a:pPr>
            <a:r>
              <a:rPr b="0" baseline="0" i="0" lang="en" sz="4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Case Studies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698" y="965666"/>
            <a:ext cx="8520599" cy="35763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1" baseline="0" i="0" sz="2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  <a:rtl val="0"/>
            </a:endParaRP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Rummage Sale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12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Allow low income community goods at discounted prices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12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Profits to underprivileged children in Colombia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12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Worked with local company Tiger Pantry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125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Emails, 96 gallon carts, posters, yard signs, newspapers &amp; TV Stations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25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Montserrat"/>
              <a:buNone/>
            </a:pPr>
            <a:r>
              <a:rPr b="1" baseline="0" i="0" lang="en" sz="19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Results: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Diverted 20 tons from landfill</a:t>
            </a:r>
          </a:p>
          <a:p>
            <a:pPr indent="-285750" lvl="0" marL="51435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Char char="•"/>
            </a:pPr>
            <a:r>
              <a:rPr b="0" baseline="0" i="0" lang="en" sz="1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Raised over $10,000 for the children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5221" y="965666"/>
            <a:ext cx="3357819" cy="413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baseline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Arial"/>
              <a:buNone/>
            </a:pPr>
            <a:r>
              <a:t/>
            </a:r>
            <a:endParaRPr b="0" baseline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 rot="-521">
            <a:off x="2329477" y="445473"/>
            <a:ext cx="5936399" cy="104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What We Know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Montserrat"/>
              <a:buNone/>
            </a:pPr>
            <a:r>
              <a:rPr b="1" baseline="0" i="0" lang="en" sz="4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So Far...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type="title"/>
          </p:nvPr>
        </p:nvSpPr>
        <p:spPr>
          <a:xfrm>
            <a:off x="66675" y="-41675"/>
            <a:ext cx="8828699" cy="525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Montserrat"/>
              <a:buNone/>
            </a:pPr>
            <a:r>
              <a:rPr b="0" baseline="0" i="0" lang="en" sz="3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rtl val="0"/>
              </a:rPr>
              <a:t>Survey Results 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5504" y="1761510"/>
            <a:ext cx="6858000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4892" y="604966"/>
            <a:ext cx="8799226" cy="1035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51323" y="1048762"/>
            <a:ext cx="5041353" cy="4033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014" y="104830"/>
            <a:ext cx="8431966" cy="85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3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19023" l="0" r="41961" t="0"/>
          <a:stretch/>
        </p:blipFill>
        <p:spPr>
          <a:xfrm>
            <a:off x="2018451" y="119920"/>
            <a:ext cx="5061373" cy="689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13758" y="942982"/>
            <a:ext cx="5670760" cy="40829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