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33AD384-CB2D-48E1-94B0-4CA499146D70}">
  <a:tblStyle styleName="Table_0" styleId="{433AD384-CB2D-48E1-94B0-4CA499146D70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Increasing carpooling, rideshare services, bike rental/share; For institutionally sponsored events, daily commutes, etc.; Portland State University and 126 other campuses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*personal transportation has come to mean I drive everywhere I want alone and that’s okay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order of importance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TMDL explain background - why and how bad - connelly creek---padden creek----Whatcom creek (salmon) and 303d polluted streams list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Evergreen commuter lockers are ventilated -&gt;can store and dry rain gear.. PSU VIkeBike rental by semester.. Humboldt = Zimride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0" name="Shape 60"/>
          <p:cNvGrpSpPr/>
          <p:nvPr/>
        </p:nvGrpSpPr>
        <p:grpSpPr>
          <a:xfrm>
            <a:off y="1000670" x="-11"/>
            <a:ext cy="3087224" cx="7314320"/>
            <a:chOff y="1378676" x="-11"/>
            <a:chExt cy="4116299" cx="7314320"/>
          </a:xfrm>
        </p:grpSpPr>
        <p:sp>
          <p:nvSpPr>
            <p:cNvPr id="61" name="Shape 61"/>
            <p:cNvSpPr/>
            <p:nvPr/>
          </p:nvSpPr>
          <p:spPr>
            <a:xfrm flipH="1">
              <a:off y="1378676" x="-11"/>
              <a:ext cy="4116299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y="1378676" x="187809"/>
              <a:ext cy="4116299" cx="71264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 txBox="1"/>
          <p:nvPr>
            <p:ph type="ctrTitle"/>
          </p:nvPr>
        </p:nvSpPr>
        <p:spPr>
          <a:xfrm>
            <a:off y="1699932" x="685800"/>
            <a:ext cy="1000499" cx="6400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y="2700338" x="685800"/>
            <a:ext cy="675299" cx="640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6" name="Shape 66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67" name="Shape 67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Shape 69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1278513" x="456245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y="1278513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74" name="Shape 74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75" name="Shape 75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79" name="Shape 79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80" name="Shape 80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Shape 82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/>
        </p:nvSpPr>
        <p:spPr>
          <a:xfrm flipH="1">
            <a:off y="4623760" x="8964665"/>
            <a:ext cy="521400" cx="1878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y="4623760" x="3866777"/>
            <a:ext cy="521400" cx="5097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623760" x="3866812"/>
            <a:ext cy="521400" cx="50979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-70" x="33867"/>
            <a:ext cy="2107677" cx="3409812"/>
            <a:chOff y="1493" x="0"/>
            <a:chExt cy="2810236" cx="3409812"/>
          </a:xfrm>
        </p:grpSpPr>
        <p:cxnSp>
          <p:nvCxnSpPr>
            <p:cNvPr id="6" name="Shape 6"/>
            <p:cNvCxnSpPr/>
            <p:nvPr/>
          </p:nvCxnSpPr>
          <p:spPr>
            <a:xfrm>
              <a:off y="245542" x="0"/>
              <a:ext cy="1500" cx="3251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y="1407880" x="-1212177"/>
              <a:ext cy="1500" cx="2806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y="474143" x="0"/>
              <a:ext cy="1500" cx="2666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y="702743" x="0"/>
              <a:ext cy="1500" cx="2167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y="931342" x="0"/>
              <a:ext cy="1500" cx="18626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y="1159942" x="0"/>
              <a:ext cy="1500" cx="1490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y="1388542" x="0"/>
              <a:ext cy="1500" cx="12191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y="1617142" x="0"/>
              <a:ext cy="1500" cx="990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y="1845742" x="0"/>
              <a:ext cy="1500" cx="745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y="2074342" x="0"/>
              <a:ext cy="1500" cx="533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y="2302943" x="0"/>
              <a:ext cy="1500" cx="262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y="1238115" x="-814261"/>
              <a:ext cy="1500" cx="2468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y="1014527" x="-357712"/>
              <a:ext cy="1500" cx="2018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y="887576" x="-853"/>
              <a:ext cy="1500" cx="1763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y="790194" x="326307"/>
              <a:ext cy="1500" cx="1569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y="709726" x="636516"/>
              <a:ext cy="1500" cx="1408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y="603961" x="972228"/>
              <a:ext cy="1500" cx="1196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y="527761" x="1278236"/>
              <a:ext cy="1500" cx="1044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y="440776" x="1590398"/>
              <a:ext cy="1500" cx="879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y="377227" x="1883657"/>
              <a:ext cy="1500" cx="752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y="292493" x="2198066"/>
              <a:ext cy="1500" cx="583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y="199376" x="2521027"/>
              <a:ext cy="1500" cx="397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y="148627" x="2801688"/>
              <a:ext cy="1500" cx="295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y="102444" x="3079242"/>
              <a:ext cy="1500" cx="201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y="85076" x="3324762"/>
              <a:ext cy="1500" cx="1686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</p:grpSp>
      <p:sp>
        <p:nvSpPr>
          <p:cNvPr id="31" name="Shape 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3" name="Shape 33"/>
          <p:cNvGrpSpPr/>
          <p:nvPr/>
        </p:nvGrpSpPr>
        <p:grpSpPr>
          <a:xfrm rot="10800000">
            <a:off y="3035893" x="5734187"/>
            <a:ext cy="2107677" cx="3409812"/>
            <a:chOff y="1493" x="0"/>
            <a:chExt cy="2810236" cx="3409812"/>
          </a:xfrm>
        </p:grpSpPr>
        <p:cxnSp>
          <p:nvCxnSpPr>
            <p:cNvPr id="34" name="Shape 34"/>
            <p:cNvCxnSpPr/>
            <p:nvPr/>
          </p:nvCxnSpPr>
          <p:spPr>
            <a:xfrm>
              <a:off y="245542" x="0"/>
              <a:ext cy="1500" cx="3251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y="1407880" x="-1212177"/>
              <a:ext cy="1500" cx="2806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y="474143" x="0"/>
              <a:ext cy="1500" cx="2666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y="702743" x="0"/>
              <a:ext cy="1500" cx="2167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y="931342" x="0"/>
              <a:ext cy="1500" cx="18626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y="1159942" x="0"/>
              <a:ext cy="1500" cx="1490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y="1388542" x="0"/>
              <a:ext cy="1500" cx="12191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y="1617142" x="0"/>
              <a:ext cy="1500" cx="990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y="1845742" x="0"/>
              <a:ext cy="1500" cx="745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y="2074342" x="0"/>
              <a:ext cy="1500" cx="533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y="2302943" x="0"/>
              <a:ext cy="1500" cx="262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y="1238115" x="-814261"/>
              <a:ext cy="1500" cx="2468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y="1014527" x="-357712"/>
              <a:ext cy="1500" cx="2018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y="887576" x="-853"/>
              <a:ext cy="1500" cx="1763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y="790194" x="326307"/>
              <a:ext cy="1500" cx="1569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y="709726" x="636516"/>
              <a:ext cy="1500" cx="1408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y="603961" x="972228"/>
              <a:ext cy="1500" cx="1196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y="527761" x="1278236"/>
              <a:ext cy="1500" cx="1044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y="440776" x="1590398"/>
              <a:ext cy="1500" cx="879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y="377227" x="1883657"/>
              <a:ext cy="1500" cx="752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y="292493" x="2198066"/>
              <a:ext cy="1500" cx="583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y="199376" x="2521027"/>
              <a:ext cy="1500" cx="397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y="148627" x="2801688"/>
              <a:ext cy="1500" cx="295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y="102444" x="3079242"/>
              <a:ext cy="1500" cx="201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y="85076" x="3324762"/>
              <a:ext cy="1500" cx="1686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</p:grp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7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png" Type="http://schemas.openxmlformats.org/officeDocument/2006/relationships/image" Id="rId4"/><Relationship Target="../media/image06.png" Type="http://schemas.openxmlformats.org/officeDocument/2006/relationships/image" Id="rId3"/><Relationship Target="../media/image00.png" Type="http://schemas.openxmlformats.org/officeDocument/2006/relationships/image" Id="rId6"/><Relationship Target="../media/image01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y="1699932" x="685800"/>
            <a:ext cy="1000499" cx="6400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Sustainability Action Plan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y="2700338" x="685800"/>
            <a:ext cy="675299" cx="640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Transportation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48825" x="5143500"/>
            <a:ext cy="1457325" cx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8849" x="125450"/>
            <a:ext cy="4911225" cx="371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>
            <p:ph idx="1" type="body"/>
          </p:nvPr>
        </p:nvSpPr>
        <p:spPr>
          <a:xfrm>
            <a:off y="4623760" x="3866812"/>
            <a:ext cy="521400" cx="5097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Magnolia wayfinding network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0225" x="0"/>
            <a:ext cy="3607474" cx="54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0225" x="5476925"/>
            <a:ext cy="2339113" cx="34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1" type="body"/>
          </p:nvPr>
        </p:nvSpPr>
        <p:spPr>
          <a:xfrm>
            <a:off y="4623760" x="3866812"/>
            <a:ext cy="521400" cx="5097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Bike &amp; Rideshare Services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409345" x="5476925"/>
            <a:ext cy="920150" cx="10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409345" x="6523345"/>
            <a:ext cy="920149" cx="99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Special Thanks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Carol Berry - Sustainable Transportation Program Manager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Reatha Cammack - Facilities Management Program Manager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Maxwell Evans - A.S. Student Transportation Coordinator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Julia Gassman - Manager of Parking Services and Transportation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Kay McMurren -  Student Transportation Program Support Supervisor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Vision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624275" x="456250"/>
            <a:ext cy="3284399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Western Washington University 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will become a national leader in low- carbon transportation strategies by providing and fostering a diverse assortment of affordable and alternative transportation.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t="0" b="24551" r="15383" l="0"/>
          <a:stretch/>
        </p:blipFill>
        <p:spPr>
          <a:xfrm>
            <a:off y="1704700" x="4494851"/>
            <a:ext cy="2738925" cx="409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Range of Transportation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302375" x="3915400"/>
            <a:ext cy="3630300" cx="4723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Campus fleet vehicles</a:t>
            </a: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Student-specific transportation</a:t>
            </a: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Commuting to campus</a:t>
            </a: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All alternatives (bicycling, walking, etc.)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650" x="0"/>
            <a:ext cy="3188477" cx="38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 &amp; Opportunities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Most transportation changes require large investments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Country is heavily dependent on personal vehicles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Lots of enthusiasm for new technology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Sustainability is becoming socially expected for universities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Transportation Goals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1: Regularly conduct &amp; update a mode-share survey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2: Reduce number of SOV trips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3: Reduce the amount of fuel purchased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4: Reduce environmental impacts of parking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5: Increase accommodation for cyclists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6: Manage the increase in ridership on WTA bus lines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Key Performance Indicators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Volume of fuels purchased</a:t>
            </a:r>
          </a:p>
          <a:p>
            <a:pPr rtl="0" lvl="1" indent="-3429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➢"/>
            </a:pPr>
            <a:r>
              <a:rPr lang="en"/>
              <a:t>Decrease 5% - 35% by 2025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Number of SOV trips to and from campus</a:t>
            </a:r>
          </a:p>
          <a:p>
            <a:pPr rtl="0" lvl="1" indent="-3429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➢"/>
            </a:pPr>
            <a:r>
              <a:rPr lang="en"/>
              <a:t>Decrease 25% by 2018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Number of bicycles parked on campus</a:t>
            </a:r>
          </a:p>
          <a:p>
            <a:pPr rtl="0" lvl="1" indent="-3429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➢"/>
            </a:pPr>
            <a:r>
              <a:rPr lang="en"/>
              <a:t>Increase 15% by 2018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/>
              <a:t>Reduce parking lot gravel runoff </a:t>
            </a:r>
          </a:p>
          <a:p>
            <a:pPr rtl="0" lvl="1" indent="-3429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➢"/>
            </a:pPr>
            <a:r>
              <a:rPr lang="en"/>
              <a:t>Meet or exceed requirements of Clean Water Act (TMDL) by 2016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Abridged Action Plan</a:t>
            </a:r>
          </a:p>
        </p:txBody>
      </p:sp>
      <p:graphicFrame>
        <p:nvGraphicFramePr>
          <p:cNvPr id="134" name="Shape 134"/>
          <p:cNvGraphicFramePr/>
          <p:nvPr/>
        </p:nvGraphicFramePr>
        <p:xfrm>
          <a:off y="1356995" x="6085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{433AD384-CB2D-48E1-94B0-4CA499146D70}</a:tableStyleId>
              </a:tblPr>
              <a:tblGrid>
                <a:gridCol w="3126675"/>
                <a:gridCol w="4800325"/>
              </a:tblGrid>
              <a:tr h="3971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</a:rPr>
                        <a:t>Achievability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</a:rPr>
                        <a:t>Action Step</a:t>
                      </a:r>
                    </a:p>
                  </a:txBody>
                  <a:tcPr marR="91425" marB="91425" marT="91425" marL="91425"/>
                </a:tc>
              </a:tr>
              <a:tr h="3932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With Available Resources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Lower vehicle miles driven</a:t>
                      </a:r>
                    </a:p>
                  </a:txBody>
                  <a:tcPr marR="91425" marB="91425" marT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Increase educational campaigns</a:t>
                      </a:r>
                    </a:p>
                  </a:txBody>
                  <a:tcPr marR="91425" marB="91425" marT="91425" marL="91425"/>
                </a:tc>
              </a:tr>
              <a:tr h="3932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With Additional Resources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Regularly conduct &amp; update mode-share survey</a:t>
                      </a:r>
                    </a:p>
                  </a:txBody>
                  <a:tcPr marR="91425" marB="91425" marT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Accommodate increase of cyclists</a:t>
                      </a:r>
                    </a:p>
                  </a:txBody>
                  <a:tcPr marR="91425" marB="91425" marT="91425" marL="91425"/>
                </a:tc>
              </a:tr>
              <a:tr h="44425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With Institutional Investment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Meet WA State Clean Water Act standards</a:t>
                      </a:r>
                    </a:p>
                  </a:txBody>
                  <a:tcPr marR="91425" marB="91425" marT="91425" marL="91425"/>
                </a:tc>
              </a:tr>
              <a:tr h="39710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Increase use of EVs</a:t>
                      </a:r>
                    </a:p>
                  </a:txBody>
                  <a:tcPr marR="91425" marB="91425" marT="91425" marL="91425"/>
                </a:tc>
              </a:tr>
              <a:tr h="39710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Policy Change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Restructure sustainable transportation funding </a:t>
                      </a:r>
                    </a:p>
                  </a:txBody>
                  <a:tcPr marR="91425" marB="91425" marT="91425" marL="91425"/>
                </a:tc>
              </a:tr>
              <a:tr h="39710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Create FM break &amp; storage area on main campus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IT CAN BE DONE!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278513" x="16572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302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b="1" sz="1600" lang="en"/>
              <a:t>Bicycle infrastructure</a:t>
            </a:r>
            <a:r>
              <a:rPr sz="1600" lang="en"/>
              <a:t> </a:t>
            </a:r>
          </a:p>
          <a:p>
            <a:pPr rtl="0" lvl="1" indent="-3302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➢"/>
            </a:pPr>
            <a:r>
              <a:rPr sz="1600" lang="en"/>
              <a:t>Larger bike racks, communal &amp; bike lockers, covered racks</a:t>
            </a:r>
          </a:p>
          <a:p>
            <a:pPr rtl="0" lvl="2" indent="-330200" marL="13716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■"/>
            </a:pPr>
            <a:r>
              <a:rPr sz="1600" lang="en"/>
              <a:t>The Evergreen State College, Michigan State University 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8525" x="4191483"/>
            <a:ext cy="3630300" cx="484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