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9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7" r:id="rId1"/>
  </p:sldMasterIdLst>
  <p:notesMasterIdLst>
    <p:notesMasterId r:id="rId22"/>
  </p:notesMasterIdLst>
  <p:sldIdLst>
    <p:sldId id="256" r:id="rId2"/>
    <p:sldId id="267" r:id="rId3"/>
    <p:sldId id="268" r:id="rId4"/>
    <p:sldId id="269" r:id="rId5"/>
    <p:sldId id="276" r:id="rId6"/>
    <p:sldId id="275" r:id="rId7"/>
    <p:sldId id="257" r:id="rId8"/>
    <p:sldId id="258" r:id="rId9"/>
    <p:sldId id="259" r:id="rId10"/>
    <p:sldId id="260" r:id="rId11"/>
    <p:sldId id="270" r:id="rId12"/>
    <p:sldId id="271" r:id="rId13"/>
    <p:sldId id="277" r:id="rId14"/>
    <p:sldId id="272" r:id="rId15"/>
    <p:sldId id="282" r:id="rId16"/>
    <p:sldId id="280" r:id="rId17"/>
    <p:sldId id="283" r:id="rId18"/>
    <p:sldId id="281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El%20Capitian:Users:jenna_belle_w:Downloads:average%20bulbs.471-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El%20Capitian:Users:jenna_belle_w:Downloads:average%20bulbs.471-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Workbook2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Word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Word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Word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PowerPoint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690898486174"/>
          <c:y val="0.109056858817835"/>
          <c:w val="0.404678941647446"/>
          <c:h val="0.72498210590360301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2390479599140999"/>
                  <c:y val="-0.15901261634724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3600572655690703E-2"/>
                  <c:y val="0.14785890665289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Sheet1!$F$75:$H$75</c:f>
              <c:strCache>
                <c:ptCount val="3"/>
                <c:pt idx="0">
                  <c:v>On &amp; Empty</c:v>
                </c:pt>
                <c:pt idx="1">
                  <c:v>Off</c:v>
                </c:pt>
                <c:pt idx="2">
                  <c:v>Occupied</c:v>
                </c:pt>
              </c:strCache>
            </c:strRef>
          </c:cat>
          <c:val>
            <c:numRef>
              <c:f>Sheet1!$F$76:$H$76</c:f>
              <c:numCache>
                <c:formatCode>General</c:formatCode>
                <c:ptCount val="3"/>
                <c:pt idx="0">
                  <c:v>13</c:v>
                </c:pt>
                <c:pt idx="1">
                  <c:v>4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>
        <c:manualLayout>
          <c:xMode val="edge"/>
          <c:yMode val="edge"/>
          <c:x val="0.62647723958747603"/>
          <c:y val="0.12063969435411"/>
          <c:w val="0.30428457806410603"/>
          <c:h val="0.50585743712843301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98210450966399"/>
          <c:y val="0.144572326494562"/>
          <c:w val="0.37639942734430898"/>
          <c:h val="0.67964417487754003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3902900395026399"/>
                  <c:y val="-3.43737695657741E-3"/>
                </c:manualLayout>
              </c:layout>
              <c:spPr/>
              <c:txPr>
                <a:bodyPr/>
                <a:lstStyle/>
                <a:p>
                  <a:pPr>
                    <a:defRPr sz="2400" b="1"/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4239481428457801"/>
                  <c:y val="-1.6931014302657199E-2"/>
                </c:manualLayout>
              </c:layout>
              <c:spPr/>
              <c:txPr>
                <a:bodyPr/>
                <a:lstStyle/>
                <a:p>
                  <a:pPr>
                    <a:defRPr sz="2400" b="1"/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Sheet2!$B$2:$D$2</c:f>
              <c:strCache>
                <c:ptCount val="3"/>
                <c:pt idx="0">
                  <c:v>On &amp; Empty</c:v>
                </c:pt>
                <c:pt idx="1">
                  <c:v>Off</c:v>
                </c:pt>
                <c:pt idx="2">
                  <c:v>Occupied</c:v>
                </c:pt>
              </c:strCache>
            </c:strRef>
          </c:cat>
          <c:val>
            <c:numRef>
              <c:f>Sheet2!$B$3:$D$3</c:f>
              <c:numCache>
                <c:formatCode>General</c:formatCode>
                <c:ptCount val="3"/>
                <c:pt idx="0">
                  <c:v>9</c:v>
                </c:pt>
                <c:pt idx="1">
                  <c:v>10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>
        <c:manualLayout>
          <c:xMode val="edge"/>
          <c:yMode val="edge"/>
          <c:x val="0.62142673453697095"/>
          <c:y val="5.1676741516960098E-2"/>
          <c:w val="0.31775259153211899"/>
          <c:h val="0.64360353718798602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24944726774901"/>
          <c:y val="0.16441269700634201"/>
          <c:w val="0.376866078761527"/>
          <c:h val="0.68531485668881398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Communications Facility</c:v>
                </c:pt>
              </c:strCache>
            </c:strRef>
          </c:tx>
          <c:dLbls>
            <c:dLbl>
              <c:idx val="0"/>
              <c:layout>
                <c:manualLayout>
                  <c:x val="-0.14112988812662999"/>
                  <c:y val="-7.118313613455200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2113855198274801"/>
                  <c:y val="7.992088170618019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On &amp; Empty</c:v>
                </c:pt>
                <c:pt idx="1">
                  <c:v>Off</c:v>
                </c:pt>
                <c:pt idx="2">
                  <c:v>Occupied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19</c:v>
                </c:pt>
                <c:pt idx="1">
                  <c:v>12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>
        <c:manualLayout>
          <c:xMode val="edge"/>
          <c:yMode val="edge"/>
          <c:x val="0.65490484919370195"/>
          <c:y val="0.212476070816246"/>
          <c:w val="0.34188436667678301"/>
          <c:h val="0.48098908235409399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887017148226"/>
          <c:y val="0.12247643113918"/>
          <c:w val="0.38094373872397902"/>
          <c:h val="0.694443129798473"/>
        </c:manualLayout>
      </c:layout>
      <c:pieChart>
        <c:varyColors val="1"/>
        <c:ser>
          <c:idx val="0"/>
          <c:order val="0"/>
          <c:tx>
            <c:strRef>
              <c:f>'[Chart in Microsoft Office Word]Sheet1'!$A$2</c:f>
              <c:strCache>
                <c:ptCount val="1"/>
                <c:pt idx="0">
                  <c:v>Parks Hall</c:v>
                </c:pt>
              </c:strCache>
            </c:strRef>
          </c:tx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400" b="1"/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8.7827858973808473E-2"/>
                  <c:y val="-0.2310227240356735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400" b="1"/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'[Chart in Microsoft Office Word]Sheet1'!$B$1:$D$1</c:f>
              <c:strCache>
                <c:ptCount val="3"/>
                <c:pt idx="0">
                  <c:v>On &amp; Empty</c:v>
                </c:pt>
                <c:pt idx="1">
                  <c:v>Off</c:v>
                </c:pt>
                <c:pt idx="2">
                  <c:v>Occupied</c:v>
                </c:pt>
              </c:strCache>
            </c:strRef>
          </c:cat>
          <c:val>
            <c:numRef>
              <c:f>'[Chart in Microsoft Office Word]Sheet1'!$B$2:$D$2</c:f>
              <c:numCache>
                <c:formatCode>General</c:formatCode>
                <c:ptCount val="3"/>
                <c:pt idx="0">
                  <c:v>3</c:v>
                </c:pt>
                <c:pt idx="1">
                  <c:v>18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>
        <c:manualLayout>
          <c:xMode val="edge"/>
          <c:yMode val="edge"/>
          <c:x val="0.62208444537573504"/>
          <c:y val="0.145278971738003"/>
          <c:w val="0.32775432667598697"/>
          <c:h val="0.60597009769825805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320545548244799"/>
          <c:y val="0.16866160374181699"/>
          <c:w val="0.38092558635649998"/>
          <c:h val="0.69817598954055604"/>
        </c:manualLayout>
      </c:layout>
      <c:pieChart>
        <c:varyColors val="1"/>
        <c:ser>
          <c:idx val="0"/>
          <c:order val="0"/>
          <c:tx>
            <c:strRef>
              <c:f>'[Chart in Microsoft Office Word]Sheet1'!$A$2</c:f>
              <c:strCache>
                <c:ptCount val="1"/>
                <c:pt idx="0">
                  <c:v>Fine Arts</c:v>
                </c:pt>
              </c:strCache>
            </c:strRef>
          </c:tx>
          <c:dLbls>
            <c:dLbl>
              <c:idx val="0"/>
              <c:layout>
                <c:manualLayout>
                  <c:x val="-0.1416987260154125"/>
                  <c:y val="-9.5531166686180008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5445355289492925E-2"/>
                  <c:y val="-0.1412007316514370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9357075228610125E-2"/>
                  <c:y val="0.1560286009198142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'[Chart in Microsoft Office Word]Sheet1'!$B$1:$D$1</c:f>
              <c:strCache>
                <c:ptCount val="3"/>
                <c:pt idx="0">
                  <c:v>On &amp; Empty</c:v>
                </c:pt>
                <c:pt idx="1">
                  <c:v>Off</c:v>
                </c:pt>
                <c:pt idx="2">
                  <c:v>Occupied</c:v>
                </c:pt>
              </c:strCache>
            </c:strRef>
          </c:cat>
          <c:val>
            <c:numRef>
              <c:f>'[Chart in Microsoft Office Word]Sheet1'!$B$2:$D$2</c:f>
              <c:numCache>
                <c:formatCode>General</c:formatCode>
                <c:ptCount val="3"/>
                <c:pt idx="0">
                  <c:v>6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>
        <c:manualLayout>
          <c:xMode val="edge"/>
          <c:yMode val="edge"/>
          <c:x val="0.64331224007957899"/>
          <c:y val="0.27659864235472797"/>
          <c:w val="0.35647313025265798"/>
          <c:h val="0.43022301753508602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'[Chart in Microsoft Office Word]Sheet1'!$A$2</c:f>
              <c:strCache>
                <c:ptCount val="1"/>
                <c:pt idx="0">
                  <c:v>Bond Hall</c:v>
                </c:pt>
              </c:strCache>
            </c:strRef>
          </c:tx>
          <c:dLbls>
            <c:dLbl>
              <c:idx val="0"/>
              <c:layout>
                <c:manualLayout>
                  <c:x val="-0.11643493379632436"/>
                  <c:y val="0.1885556629699227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400" b="1"/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3757985462765204"/>
                  <c:y val="-0.2036749859613323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400" b="1"/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400" b="1"/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'[Chart in Microsoft Office Word]Sheet1'!$B$1:$D$1</c:f>
              <c:strCache>
                <c:ptCount val="3"/>
                <c:pt idx="0">
                  <c:v>On &amp; Empty</c:v>
                </c:pt>
                <c:pt idx="1">
                  <c:v>Off</c:v>
                </c:pt>
                <c:pt idx="2">
                  <c:v>Occupied</c:v>
                </c:pt>
              </c:strCache>
            </c:strRef>
          </c:cat>
          <c:val>
            <c:numRef>
              <c:f>'[Chart in Microsoft Office Word]Sheet1'!$B$2:$D$2</c:f>
              <c:numCache>
                <c:formatCode>General</c:formatCode>
                <c:ptCount val="3"/>
                <c:pt idx="0">
                  <c:v>7</c:v>
                </c:pt>
                <c:pt idx="1">
                  <c:v>19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1699808854798397"/>
          <c:y val="0.24306964720064"/>
          <c:w val="0.26922177061517899"/>
          <c:h val="0.49461175347821701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3100069325922"/>
          <c:y val="0.17557235267784099"/>
          <c:w val="0.37868044872824003"/>
          <c:h val="0.68117834354824502"/>
        </c:manualLayout>
      </c:layout>
      <c:pieChart>
        <c:varyColors val="1"/>
        <c:ser>
          <c:idx val="0"/>
          <c:order val="0"/>
          <c:tx>
            <c:strRef>
              <c:f>'[Chart in Microsoft Office PowerPoint]Sheet1'!$A$2</c:f>
              <c:strCache>
                <c:ptCount val="1"/>
                <c:pt idx="0">
                  <c:v>Miller Hall</c:v>
                </c:pt>
              </c:strCache>
            </c:strRef>
          </c:tx>
          <c:dLbls>
            <c:dLbl>
              <c:idx val="0"/>
              <c:layout>
                <c:manualLayout>
                  <c:x val="-0.12536741551738764"/>
                  <c:y val="0.1054587001742138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4916073656636916"/>
                  <c:y val="-9.816765339896765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'[Chart in Microsoft Office PowerPoint]Sheet1'!$B$1:$D$1</c:f>
              <c:strCache>
                <c:ptCount val="3"/>
                <c:pt idx="0">
                  <c:v>On &amp; Empty</c:v>
                </c:pt>
                <c:pt idx="1">
                  <c:v>Off</c:v>
                </c:pt>
                <c:pt idx="2">
                  <c:v>Occupied</c:v>
                </c:pt>
              </c:strCache>
            </c:strRef>
          </c:cat>
          <c:val>
            <c:numRef>
              <c:f>'[Chart in Microsoft Office PowerPoint]Sheet1'!$B$2:$D$2</c:f>
              <c:numCache>
                <c:formatCode>General</c:formatCode>
                <c:ptCount val="3"/>
                <c:pt idx="0">
                  <c:v>9</c:v>
                </c:pt>
                <c:pt idx="1">
                  <c:v>17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>
        <c:manualLayout>
          <c:xMode val="edge"/>
          <c:yMode val="edge"/>
          <c:x val="0.64141519830599403"/>
          <c:y val="0.24716700256915999"/>
          <c:w val="0.35659460177323898"/>
          <c:h val="0.47585367476128698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3184601924759405E-2"/>
          <c:y val="0.79050816564596094"/>
          <c:w val="0.81418635170603659"/>
          <c:h val="0.181714056576261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25267445536181E-2"/>
          <c:y val="4.3365935500685952E-2"/>
          <c:w val="0.88930180272663251"/>
          <c:h val="0.527199011747035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# of Long Bulbs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Academic West</c:v>
                </c:pt>
                <c:pt idx="1">
                  <c:v>Arntzen Hall</c:v>
                </c:pt>
                <c:pt idx="2">
                  <c:v>Communications</c:v>
                </c:pt>
                <c:pt idx="3">
                  <c:v>Parks Hall</c:v>
                </c:pt>
                <c:pt idx="4">
                  <c:v>Bond Hall</c:v>
                </c:pt>
                <c:pt idx="5">
                  <c:v>Fine Arts</c:v>
                </c:pt>
                <c:pt idx="6">
                  <c:v>Miller Hall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189.33</c:v>
                </c:pt>
                <c:pt idx="1">
                  <c:v>211.01</c:v>
                </c:pt>
                <c:pt idx="2">
                  <c:v>145.66999999999999</c:v>
                </c:pt>
                <c:pt idx="3">
                  <c:v>7</c:v>
                </c:pt>
                <c:pt idx="4">
                  <c:v>83.5</c:v>
                </c:pt>
                <c:pt idx="5">
                  <c:v>178</c:v>
                </c:pt>
                <c:pt idx="6">
                  <c:v>44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# of Short Bulbs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Academic West</c:v>
                </c:pt>
                <c:pt idx="1">
                  <c:v>Arntzen Hall</c:v>
                </c:pt>
                <c:pt idx="2">
                  <c:v>Communications</c:v>
                </c:pt>
                <c:pt idx="3">
                  <c:v>Parks Hall</c:v>
                </c:pt>
                <c:pt idx="4">
                  <c:v>Bond Hall</c:v>
                </c:pt>
                <c:pt idx="5">
                  <c:v>Fine Arts</c:v>
                </c:pt>
                <c:pt idx="6">
                  <c:v>Miller Hall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0</c:v>
                </c:pt>
                <c:pt idx="1">
                  <c:v>2.67</c:v>
                </c:pt>
                <c:pt idx="2">
                  <c:v>38.68</c:v>
                </c:pt>
                <c:pt idx="3">
                  <c:v>0</c:v>
                </c:pt>
                <c:pt idx="4">
                  <c:v>34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3026360"/>
        <c:axId val="133026752"/>
      </c:barChart>
      <c:catAx>
        <c:axId val="133026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026752"/>
        <c:crosses val="autoZero"/>
        <c:auto val="1"/>
        <c:lblAlgn val="ctr"/>
        <c:lblOffset val="100"/>
        <c:noMultiLvlLbl val="0"/>
      </c:catAx>
      <c:valAx>
        <c:axId val="133026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026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0.85206</cdr:x>
      <cdr:y>0.36557</cdr:y>
    </cdr:from>
    <cdr:to>
      <cdr:x>0.97934</cdr:x>
      <cdr:y>0.57031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121343" y="163263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95DBC-865B-114E-92C4-AD4A4CD3C245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0FE84-4D15-2447-9BDB-9E5846AC5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45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0FE84-4D15-2447-9BDB-9E5846AC56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414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0FE84-4D15-2447-9BDB-9E5846AC56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803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Jenna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0FE84-4D15-2447-9BDB-9E5846AC56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176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0FE84-4D15-2447-9BDB-9E5846AC56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041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0FE84-4D15-2447-9BDB-9E5846AC56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2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0FE84-4D15-2447-9BDB-9E5846AC56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024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0FE84-4D15-2447-9BDB-9E5846AC56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72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mtClean="0"/>
              <a:t>Cutting back on waste saves money and energy, and promotes sustainability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0FE84-4D15-2447-9BDB-9E5846AC561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734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Embos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6012" y="1904999"/>
            <a:ext cx="6938963" cy="1582271"/>
          </a:xfrm>
        </p:spPr>
        <p:txBody>
          <a:bodyPr anchor="b" anchorCtr="0"/>
          <a:lstStyle>
            <a:lvl1pPr>
              <a:lnSpc>
                <a:spcPct val="95000"/>
              </a:lnSpc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6013" y="3487271"/>
            <a:ext cx="6938961" cy="1143000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07741" y="5715000"/>
            <a:ext cx="2133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B1250063-ECE8-FA45-B371-DF6550A4AC7C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2659" y="5715000"/>
            <a:ext cx="2895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5715000"/>
            <a:ext cx="4572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AccentBott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686766"/>
            <a:ext cx="7315200" cy="400705"/>
          </a:xfrm>
          <a:prstGeom prst="rect">
            <a:avLst/>
          </a:prstGeom>
        </p:spPr>
      </p:pic>
      <p:pic>
        <p:nvPicPr>
          <p:cNvPr id="10" name="Picture 9" descr="coverAccentTo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619136"/>
            <a:ext cx="7315200" cy="39138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754083" y="673398"/>
            <a:ext cx="742950" cy="361950"/>
          </a:xfrm>
          <a:prstGeom prst="rect">
            <a:avLst/>
          </a:prstGeom>
          <a:noFill/>
        </p:spPr>
      </p:pic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754083" y="5636584"/>
            <a:ext cx="742950" cy="361950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4169" y="5636584"/>
            <a:ext cx="742950" cy="361950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4169" y="673398"/>
            <a:ext cx="742950" cy="361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3429000" cy="137160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81121" y="914400"/>
            <a:ext cx="3108960" cy="4815841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667001"/>
            <a:ext cx="3429000" cy="2895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500"/>
              </a:spcBef>
              <a:buNone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50063-ECE8-FA45-B371-DF6550A4AC7C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B80F9-145F-CE40-837C-369AB07DEE9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aptionAcc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2326341"/>
            <a:ext cx="3429000" cy="24030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752600" y="565897"/>
            <a:ext cx="742950" cy="361950"/>
          </a:xfrm>
          <a:prstGeom prst="rect">
            <a:avLst/>
          </a:prstGeom>
          <a:noFill/>
        </p:spPr>
      </p:pic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752600" y="4128247"/>
            <a:ext cx="742950" cy="361950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8450" y="4128247"/>
            <a:ext cx="742950" cy="361950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8450" y="565897"/>
            <a:ext cx="742950" cy="361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4406153"/>
            <a:ext cx="6583680" cy="78441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780826"/>
            <a:ext cx="45720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446059"/>
            <a:ext cx="7543800" cy="609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50063-ECE8-FA45-B371-DF6550A4AC7C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B80F9-145F-CE40-837C-369AB07DEE9D}" type="slidenum">
              <a:rPr lang="en-US" smtClean="0"/>
              <a:t>‹#›</a:t>
            </a:fld>
            <a:endParaRPr lang="en-US"/>
          </a:p>
        </p:txBody>
      </p:sp>
      <p:pic>
        <p:nvPicPr>
          <p:cNvPr id="6146" name="Picture 2" descr="captionLongAcc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0650" y="5204012"/>
            <a:ext cx="6362700" cy="2476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993402" y="4128247"/>
            <a:ext cx="742950" cy="361950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07649" y="4128247"/>
            <a:ext cx="742950" cy="361950"/>
          </a:xfrm>
          <a:prstGeom prst="rect">
            <a:avLst/>
          </a:prstGeom>
          <a:noFill/>
        </p:spPr>
      </p:pic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993402" y="565897"/>
            <a:ext cx="742950" cy="361950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7649" y="565897"/>
            <a:ext cx="742950" cy="361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4406153"/>
            <a:ext cx="6583680" cy="78441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780826"/>
            <a:ext cx="27432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446059"/>
            <a:ext cx="7543800" cy="609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50063-ECE8-FA45-B371-DF6550A4AC7C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B80F9-145F-CE40-837C-369AB07DEE9D}" type="slidenum">
              <a:rPr lang="en-US" smtClean="0"/>
              <a:t>‹#›</a:t>
            </a:fld>
            <a:endParaRPr lang="en-US"/>
          </a:p>
        </p:txBody>
      </p:sp>
      <p:pic>
        <p:nvPicPr>
          <p:cNvPr id="6146" name="Picture 2" descr="captionLongAcc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0650" y="5204012"/>
            <a:ext cx="6362700" cy="247650"/>
          </a:xfrm>
          <a:prstGeom prst="rect">
            <a:avLst/>
          </a:prstGeom>
          <a:noFill/>
        </p:spPr>
      </p:pic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4912659" y="780826"/>
            <a:ext cx="27432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084294"/>
            <a:ext cx="7543800" cy="3639670"/>
          </a:xfrm>
        </p:spPr>
        <p:txBody>
          <a:bodyPr vert="eaVert"/>
          <a:lstStyle>
            <a:lvl5pPr>
              <a:defRPr/>
            </a:lvl5pPr>
            <a:lvl6pPr marL="2286000">
              <a:defRPr/>
            </a:lvl6pPr>
            <a:lvl7pPr marL="2286000">
              <a:defRPr/>
            </a:lvl7pPr>
            <a:lvl8pPr marL="2286000">
              <a:defRPr/>
            </a:lvl8pPr>
            <a:lvl9pPr marL="22860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50063-ECE8-FA45-B371-DF6550A4AC7C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B80F9-145F-CE40-837C-369AB07DE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922048"/>
            <a:ext cx="1676400" cy="4814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922048"/>
            <a:ext cx="5638800" cy="481488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50063-ECE8-FA45-B371-DF6550A4AC7C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B80F9-145F-CE40-837C-369AB07DEE9D}" type="slidenum">
              <a:rPr lang="en-US" smtClean="0"/>
              <a:t>‹#›</a:t>
            </a:fld>
            <a:endParaRPr lang="en-US"/>
          </a:p>
        </p:txBody>
      </p:sp>
      <p:pic>
        <p:nvPicPr>
          <p:cNvPr id="5122" name="Picture 2" descr="verticalAcc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6225" y="860612"/>
            <a:ext cx="247364" cy="493776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50063-ECE8-FA45-B371-DF6550A4AC7C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B80F9-145F-CE40-837C-369AB07DEE9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Embos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2519" y="4038600"/>
            <a:ext cx="6938963" cy="1174376"/>
          </a:xfrm>
        </p:spPr>
        <p:txBody>
          <a:bodyPr anchor="b" anchorCtr="0">
            <a:noAutofit/>
          </a:bodyPr>
          <a:lstStyle>
            <a:lvl1pPr>
              <a:lnSpc>
                <a:spcPct val="95000"/>
              </a:lnSpc>
              <a:defRPr sz="5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2520" y="5212977"/>
            <a:ext cx="6938961" cy="77544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07741" y="6214969"/>
            <a:ext cx="2133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B1250063-ECE8-FA45-B371-DF6550A4AC7C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2659" y="6214969"/>
            <a:ext cx="2895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6214969"/>
            <a:ext cx="4572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AccentBott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915801"/>
            <a:ext cx="7315200" cy="400705"/>
          </a:xfrm>
          <a:prstGeom prst="rect">
            <a:avLst/>
          </a:prstGeom>
        </p:spPr>
      </p:pic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1188720" y="1004455"/>
            <a:ext cx="6766560" cy="2729345"/>
          </a:xfrm>
          <a:solidFill>
            <a:schemeClr val="bg2"/>
          </a:solidFill>
          <a:ln w="127000">
            <a:solidFill>
              <a:schemeClr val="tx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12" y="1904998"/>
            <a:ext cx="6938964" cy="158227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012" y="3487271"/>
            <a:ext cx="6938960" cy="11430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SzPct val="100000"/>
              <a:buFont typeface="Wingdings" pitchFamily="2" charset="2"/>
              <a:buNone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50063-ECE8-FA45-B371-DF6550A4AC7C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B80F9-145F-CE40-837C-369AB07DEE9D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SectionAccent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18488"/>
            <a:ext cx="7315200" cy="356382"/>
          </a:xfrm>
          <a:prstGeom prst="rect">
            <a:avLst/>
          </a:prstGeom>
          <a:noFill/>
        </p:spPr>
      </p:pic>
      <p:pic>
        <p:nvPicPr>
          <p:cNvPr id="1027" name="Picture 3" descr="SectionAccent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4690872"/>
            <a:ext cx="7315200" cy="35638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84293"/>
            <a:ext cx="3429000" cy="3639312"/>
          </a:xfrm>
        </p:spPr>
        <p:txBody>
          <a:bodyPr>
            <a:normAutofit/>
          </a:bodyPr>
          <a:lstStyle>
            <a:lvl1pPr marL="282575" indent="-282575">
              <a:defRPr sz="20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6106" y="2084293"/>
            <a:ext cx="3429000" cy="3639312"/>
          </a:xfrm>
        </p:spPr>
        <p:txBody>
          <a:bodyPr>
            <a:normAutofit/>
          </a:bodyPr>
          <a:lstStyle>
            <a:lvl1pPr marL="282575" indent="-282575">
              <a:defRPr sz="20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5013" indent="-282575">
              <a:defRPr sz="1800"/>
            </a:lvl7pPr>
            <a:lvl8pPr marL="2287588" indent="-282575">
              <a:defRPr sz="1800"/>
            </a:lvl8pPr>
            <a:lvl9pPr marL="2568575" indent="-2809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50063-ECE8-FA45-B371-DF6550A4AC7C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B80F9-145F-CE40-837C-369AB07DE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1100" y="1839913"/>
            <a:ext cx="2743200" cy="90328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971800"/>
            <a:ext cx="3429000" cy="2751804"/>
          </a:xfrm>
        </p:spPr>
        <p:txBody>
          <a:bodyPr>
            <a:normAutofit/>
          </a:bodyPr>
          <a:lstStyle>
            <a:lvl1pPr marL="282575" indent="-282575">
              <a:defRPr sz="18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4163">
              <a:defRPr sz="1800"/>
            </a:lvl5pPr>
            <a:lvl6pPr marL="1712913" indent="-282575">
              <a:defRPr sz="1600"/>
            </a:lvl6pPr>
            <a:lvl7pPr marL="2003425" indent="-282575">
              <a:defRPr sz="1600"/>
            </a:lvl7pPr>
            <a:lvl8pPr marL="2286000" indent="-282575">
              <a:defRPr sz="1600"/>
            </a:lvl8pPr>
            <a:lvl9pPr marL="2568575" indent="-282575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69006" y="1839913"/>
            <a:ext cx="2743200" cy="90328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6106" y="2971800"/>
            <a:ext cx="3429000" cy="2751804"/>
          </a:xfrm>
        </p:spPr>
        <p:txBody>
          <a:bodyPr>
            <a:normAutofit/>
          </a:bodyPr>
          <a:lstStyle>
            <a:lvl1pPr marL="282575" indent="-282575">
              <a:defRPr sz="18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600"/>
            </a:lvl6pPr>
            <a:lvl7pPr marL="2003425" indent="-282575">
              <a:defRPr sz="1600"/>
            </a:lvl7pPr>
            <a:lvl8pPr marL="2286000" indent="-282575">
              <a:defRPr sz="1600"/>
            </a:lvl8pPr>
            <a:lvl9pPr marL="2568575" indent="-282575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50063-ECE8-FA45-B371-DF6550A4AC7C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B80F9-145F-CE40-837C-369AB07DEE9D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comparisonRu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7775" y="2686050"/>
            <a:ext cx="2609850" cy="133350"/>
          </a:xfrm>
          <a:prstGeom prst="rect">
            <a:avLst/>
          </a:prstGeom>
          <a:noFill/>
        </p:spPr>
      </p:pic>
      <p:pic>
        <p:nvPicPr>
          <p:cNvPr id="12" name="Picture 2" descr="comparisonRu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5681" y="2686050"/>
            <a:ext cx="2609850" cy="1333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50063-ECE8-FA45-B371-DF6550A4AC7C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B80F9-145F-CE40-837C-369AB07DE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50063-ECE8-FA45-B371-DF6550A4AC7C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B80F9-145F-CE40-837C-369AB07DE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3429000" cy="1371600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6106" y="914400"/>
            <a:ext cx="3429000" cy="4815841"/>
          </a:xfrm>
        </p:spPr>
        <p:txBody>
          <a:bodyPr>
            <a:normAutofit/>
          </a:bodyPr>
          <a:lstStyle>
            <a:lvl1pPr marL="341313" indent="-341313">
              <a:defRPr sz="2200"/>
            </a:lvl1pPr>
            <a:lvl2pPr marL="631825" indent="-284163">
              <a:defRPr sz="2000"/>
            </a:lvl2pPr>
            <a:lvl3pPr marL="914400" indent="-284163">
              <a:defRPr sz="1800"/>
            </a:lvl3pPr>
            <a:lvl4pPr marL="1196975" indent="-284163">
              <a:defRPr sz="1800"/>
            </a:lvl4pPr>
            <a:lvl5pPr marL="1487488" indent="-284163">
              <a:defRPr sz="1800"/>
            </a:lvl5pPr>
            <a:lvl6pPr marL="1770063" indent="-284163">
              <a:defRPr sz="1800"/>
            </a:lvl6pPr>
            <a:lvl7pPr marL="2060575" indent="-284163">
              <a:defRPr sz="1800"/>
            </a:lvl7pPr>
            <a:lvl8pPr marL="2344738" indent="-284163">
              <a:defRPr sz="1800"/>
            </a:lvl8pPr>
            <a:lvl9pPr marL="2627313" indent="-2841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667001"/>
            <a:ext cx="3429000" cy="2895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50063-ECE8-FA45-B371-DF6550A4AC7C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  <p:pic>
        <p:nvPicPr>
          <p:cNvPr id="3074" name="Picture 2" descr="captionAcc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326341"/>
            <a:ext cx="3429000" cy="24030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Edging.png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381000"/>
            <a:ext cx="7543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84294"/>
            <a:ext cx="6949440" cy="3639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118412"/>
            <a:ext cx="2133600" cy="275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1250063-ECE8-FA45-B371-DF6550A4AC7C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18412"/>
            <a:ext cx="2895600" cy="275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3400" y="6118412"/>
            <a:ext cx="457200" cy="275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D64B80F9-145F-CE40-837C-369AB07DEE9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SzPct val="100000"/>
        <a:buFont typeface="Wingdings" pitchFamily="2" charset="2"/>
        <a:buChar char="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Lights Out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6013" y="3732398"/>
            <a:ext cx="6938961" cy="1143000"/>
          </a:xfrm>
        </p:spPr>
        <p:txBody>
          <a:bodyPr/>
          <a:lstStyle/>
          <a:p>
            <a:r>
              <a:rPr lang="en-US" dirty="0" smtClean="0"/>
              <a:t>Jenna &amp; 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51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Parks Hall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00377" y="5458507"/>
            <a:ext cx="27215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21 Rooms Total</a:t>
            </a:r>
          </a:p>
          <a:p>
            <a:r>
              <a:rPr lang="en-US" sz="2800" dirty="0" smtClean="0"/>
              <a:t>7 long bulbs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2016510"/>
              </p:ext>
            </p:extLst>
          </p:nvPr>
        </p:nvGraphicFramePr>
        <p:xfrm>
          <a:off x="1130380" y="1738852"/>
          <a:ext cx="7213520" cy="4196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571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Fine Arts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506889" y="5790232"/>
            <a:ext cx="28370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12 Rooms Total</a:t>
            </a:r>
          </a:p>
          <a:p>
            <a:r>
              <a:rPr lang="en-US" sz="2800" dirty="0" smtClean="0"/>
              <a:t>178 long bulbs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2348373"/>
              </p:ext>
            </p:extLst>
          </p:nvPr>
        </p:nvGraphicFramePr>
        <p:xfrm>
          <a:off x="-437881" y="1082476"/>
          <a:ext cx="8343900" cy="4552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9333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Bond Hall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900764" y="5780122"/>
            <a:ext cx="42432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27 Rooms Total</a:t>
            </a:r>
          </a:p>
          <a:p>
            <a:r>
              <a:rPr lang="en-US" sz="2800" dirty="0" smtClean="0"/>
              <a:t>84 long bulbs, 34 short bulbs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1908439"/>
              </p:ext>
            </p:extLst>
          </p:nvPr>
        </p:nvGraphicFramePr>
        <p:xfrm>
          <a:off x="800100" y="2005505"/>
          <a:ext cx="7372929" cy="3958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7965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Miller Hall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21485" y="5589694"/>
            <a:ext cx="2639080" cy="103144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 smtClean="0"/>
              <a:t>26 Rooms </a:t>
            </a:r>
            <a:r>
              <a:rPr lang="en-US" sz="2800" dirty="0" smtClean="0"/>
              <a:t>Total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/>
              <a:t>44 </a:t>
            </a:r>
            <a:r>
              <a:rPr lang="en-US" sz="2800" dirty="0" smtClean="0"/>
              <a:t>long bulbs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0581113"/>
              </p:ext>
            </p:extLst>
          </p:nvPr>
        </p:nvGraphicFramePr>
        <p:xfrm>
          <a:off x="569889" y="1689047"/>
          <a:ext cx="8004221" cy="4449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4751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Projected Savings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Total </a:t>
            </a:r>
            <a:r>
              <a:rPr lang="en-US" sz="2800" dirty="0"/>
              <a:t>d</a:t>
            </a:r>
            <a:r>
              <a:rPr lang="en-US" sz="2800" dirty="0" smtClean="0"/>
              <a:t>aily cost: $12.42</a:t>
            </a:r>
          </a:p>
          <a:p>
            <a:r>
              <a:rPr lang="en-US" sz="2800" dirty="0" smtClean="0"/>
              <a:t>Total monthly cost: $344.35</a:t>
            </a:r>
          </a:p>
          <a:p>
            <a:endParaRPr lang="en-US" sz="2800" dirty="0"/>
          </a:p>
          <a:p>
            <a:r>
              <a:rPr lang="en-US" sz="2800" dirty="0" smtClean="0"/>
              <a:t>Most expensive buildings: Fine Arts, Communications Facility, Academic West, and </a:t>
            </a:r>
            <a:r>
              <a:rPr lang="en-US" sz="2800" dirty="0" err="1" smtClean="0"/>
              <a:t>Arntzen</a:t>
            </a:r>
            <a:r>
              <a:rPr lang="en-US" sz="2800" dirty="0"/>
              <a:t> </a:t>
            </a:r>
            <a:r>
              <a:rPr lang="en-US" sz="2800" dirty="0" smtClean="0"/>
              <a:t>Hall.</a:t>
            </a:r>
          </a:p>
        </p:txBody>
      </p:sp>
    </p:spTree>
    <p:extLst>
      <p:ext uri="{BB962C8B-B14F-4D97-AF65-F5344CB8AC3E}">
        <p14:creationId xmlns:p14="http://schemas.microsoft.com/office/powerpoint/2010/main" val="80545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Waste by building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8076727"/>
              </p:ext>
            </p:extLst>
          </p:nvPr>
        </p:nvGraphicFramePr>
        <p:xfrm>
          <a:off x="278780" y="1628078"/>
          <a:ext cx="7768259" cy="4694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9114869"/>
              </p:ext>
            </p:extLst>
          </p:nvPr>
        </p:nvGraphicFramePr>
        <p:xfrm>
          <a:off x="1159727" y="2057399"/>
          <a:ext cx="7184173" cy="4466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52603" y="2443284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$76.68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32764" y="2249824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$84.57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91890" y="2850250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$69.29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4147236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$2.82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74970" y="3401184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$43.65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365002" y="2573436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$50.23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272468" y="3824070"/>
            <a:ext cx="774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$17.30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51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our data say?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There’s still some room for improvement</a:t>
            </a:r>
          </a:p>
          <a:p>
            <a:r>
              <a:rPr lang="en-US" sz="2800" dirty="0" smtClean="0"/>
              <a:t>More lights are on and more rooms are occupied earlier in the evening</a:t>
            </a:r>
            <a:endParaRPr lang="en-US" sz="2800" dirty="0"/>
          </a:p>
          <a:p>
            <a:r>
              <a:rPr lang="en-US" sz="2800" dirty="0"/>
              <a:t>From the outside, our campus looks terrible: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78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Displaying image.jpg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isplaying ima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21651" b="17662"/>
          <a:stretch/>
        </p:blipFill>
        <p:spPr>
          <a:xfrm>
            <a:off x="1676400" y="2084294"/>
            <a:ext cx="5791200" cy="468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03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Because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 the buildings look like from outside is very misleading compared to the data we have </a:t>
            </a:r>
            <a:r>
              <a:rPr lang="en-US" sz="2800" dirty="0" smtClean="0"/>
              <a:t>collected</a:t>
            </a:r>
            <a:endParaRPr lang="en-US" sz="2800" dirty="0" smtClean="0"/>
          </a:p>
          <a:p>
            <a:r>
              <a:rPr lang="en-US" sz="2800" dirty="0" smtClean="0"/>
              <a:t>All </a:t>
            </a:r>
            <a:r>
              <a:rPr lang="en-US" sz="2800" dirty="0" smtClean="0"/>
              <a:t>of the hallway lights are left </a:t>
            </a:r>
            <a:r>
              <a:rPr lang="en-US" sz="2800" dirty="0" smtClean="0"/>
              <a:t>on for </a:t>
            </a:r>
            <a:r>
              <a:rPr lang="en-US" sz="2800" dirty="0" smtClean="0"/>
              <a:t>safety </a:t>
            </a:r>
            <a:r>
              <a:rPr lang="en-US" sz="2800" dirty="0" smtClean="0"/>
              <a:t>reasons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05122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Suggest…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84293"/>
            <a:ext cx="6949440" cy="416749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Using the as a stepping stone for finding solutions</a:t>
            </a:r>
          </a:p>
          <a:p>
            <a:r>
              <a:rPr lang="en-US" sz="2400" dirty="0" smtClean="0"/>
              <a:t>Coordinating with custodians</a:t>
            </a:r>
          </a:p>
          <a:p>
            <a:r>
              <a:rPr lang="en-US" sz="2400" dirty="0" smtClean="0"/>
              <a:t>Automated Lights</a:t>
            </a:r>
          </a:p>
          <a:p>
            <a:r>
              <a:rPr lang="en-US" sz="2400" dirty="0" smtClean="0"/>
              <a:t>Adaptive Lights</a:t>
            </a:r>
          </a:p>
          <a:p>
            <a:r>
              <a:rPr lang="en-US" sz="2400" dirty="0" smtClean="0"/>
              <a:t>Motion Sensors</a:t>
            </a:r>
          </a:p>
        </p:txBody>
      </p:sp>
    </p:spTree>
    <p:extLst>
      <p:ext uri="{BB962C8B-B14F-4D97-AF65-F5344CB8AC3E}">
        <p14:creationId xmlns:p14="http://schemas.microsoft.com/office/powerpoint/2010/main" val="198743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We collected data on energy use, particularly lighting waste.</a:t>
            </a:r>
          </a:p>
        </p:txBody>
      </p:sp>
    </p:spTree>
    <p:extLst>
      <p:ext uri="{BB962C8B-B14F-4D97-AF65-F5344CB8AC3E}">
        <p14:creationId xmlns:p14="http://schemas.microsoft.com/office/powerpoint/2010/main" val="334504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forget…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</a:t>
            </a:r>
            <a:r>
              <a:rPr lang="en-US" sz="2800" dirty="0" smtClean="0"/>
              <a:t>o turn out the lights!</a:t>
            </a:r>
          </a:p>
          <a:p>
            <a:endParaRPr lang="en-US" sz="2800" dirty="0"/>
          </a:p>
          <a:p>
            <a:r>
              <a:rPr lang="en-US" sz="2800" dirty="0" smtClean="0"/>
              <a:t>Thank you.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1394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84294"/>
            <a:ext cx="6949440" cy="424997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Western has received reports saying that many lights are left on throughout the night and this does not match up with the University’s promise of sustainability</a:t>
            </a:r>
          </a:p>
          <a:p>
            <a:r>
              <a:rPr lang="en-US" sz="2400" dirty="0" smtClean="0"/>
              <a:t>Western’s </a:t>
            </a:r>
            <a:r>
              <a:rPr lang="en-US" sz="2400" i="1" dirty="0" smtClean="0"/>
              <a:t>Climate </a:t>
            </a:r>
            <a:r>
              <a:rPr lang="en-US" sz="2400" i="1" dirty="0"/>
              <a:t>A</a:t>
            </a:r>
            <a:r>
              <a:rPr lang="en-US" sz="2400" i="1" dirty="0" smtClean="0"/>
              <a:t>ction Plan </a:t>
            </a:r>
            <a:r>
              <a:rPr lang="en-US" sz="2400" dirty="0" smtClean="0"/>
              <a:t>and sustainability goals</a:t>
            </a:r>
            <a:r>
              <a:rPr lang="en-US" sz="2400" i="1" dirty="0" smtClean="0"/>
              <a:t> </a:t>
            </a:r>
            <a:r>
              <a:rPr lang="en-US" sz="2400" dirty="0" smtClean="0"/>
              <a:t>pledges to eliminate wasteful practices.</a:t>
            </a:r>
          </a:p>
          <a:p>
            <a:r>
              <a:rPr lang="en-US" sz="2400" dirty="0" smtClean="0"/>
              <a:t>Bellingham has an eco-friendly culture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7559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Investigative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84294"/>
            <a:ext cx="6949440" cy="420048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From 7-9PM:</a:t>
            </a:r>
          </a:p>
          <a:p>
            <a:pPr lvl="1"/>
            <a:r>
              <a:rPr lang="en-US" sz="2400" dirty="0" smtClean="0"/>
              <a:t>Locate accessible buildings and rooms on campus</a:t>
            </a:r>
          </a:p>
          <a:p>
            <a:pPr lvl="1"/>
            <a:r>
              <a:rPr lang="en-US" sz="2400" dirty="0" smtClean="0"/>
              <a:t>Chronicle whether room is lit, dark, or occupied.</a:t>
            </a:r>
          </a:p>
          <a:p>
            <a:pPr lvl="1"/>
            <a:r>
              <a:rPr lang="en-US" sz="2400" dirty="0" smtClean="0"/>
              <a:t>Count lights if applicable</a:t>
            </a:r>
            <a:endParaRPr lang="en-US" sz="2400" dirty="0"/>
          </a:p>
          <a:p>
            <a:r>
              <a:rPr lang="en-US" sz="2400" dirty="0" smtClean="0"/>
              <a:t>We refined the process to seven academic buildings that had 15 or more accessible rooms, and then collected data from 10PM-12AM</a:t>
            </a:r>
          </a:p>
        </p:txBody>
      </p:sp>
    </p:spTree>
    <p:extLst>
      <p:ext uri="{BB962C8B-B14F-4D97-AF65-F5344CB8AC3E}">
        <p14:creationId xmlns:p14="http://schemas.microsoft.com/office/powerpoint/2010/main" val="311716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2084294"/>
            <a:ext cx="7543800" cy="418399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During the later time of 10PM-12AM, we noticed that we were collecting data while the custodial staff was working</a:t>
            </a:r>
          </a:p>
          <a:p>
            <a:r>
              <a:rPr lang="en-US" sz="2400" dirty="0" smtClean="0"/>
              <a:t>We thought their activity could be invalidating the data we were trying to collect, so we pushed our surveillance times to after the night shift ended</a:t>
            </a:r>
          </a:p>
          <a:p>
            <a:r>
              <a:rPr lang="en-US" sz="2400" dirty="0" smtClean="0"/>
              <a:t>Our final surveillance time was 11PM-3AM</a:t>
            </a:r>
          </a:p>
        </p:txBody>
      </p:sp>
    </p:spTree>
    <p:extLst>
      <p:ext uri="{BB962C8B-B14F-4D97-AF65-F5344CB8AC3E}">
        <p14:creationId xmlns:p14="http://schemas.microsoft.com/office/powerpoint/2010/main" val="273393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84294"/>
            <a:ext cx="6949440" cy="4068524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Rooms that are occupied are not considered a waste of electricity</a:t>
            </a:r>
          </a:p>
          <a:p>
            <a:r>
              <a:rPr lang="en-US" sz="2400" dirty="0" smtClean="0"/>
              <a:t>Custodial night staff are the last to leave the buildings, so if the lights are on when they leave they will stay on until campus re-opens at 5AM</a:t>
            </a:r>
          </a:p>
          <a:p>
            <a:r>
              <a:rPr lang="en-US" sz="2400" dirty="0" smtClean="0"/>
              <a:t>In calculating how much money is wasted lighting empty rooms, generalizations are made about the wattage of light bulbs to simplify the computation</a:t>
            </a:r>
          </a:p>
          <a:p>
            <a:r>
              <a:rPr lang="en-US" sz="2400" dirty="0" smtClean="0"/>
              <a:t>Automated lights are counted as “off”</a:t>
            </a:r>
          </a:p>
        </p:txBody>
      </p:sp>
    </p:spTree>
    <p:extLst>
      <p:ext uri="{BB962C8B-B14F-4D97-AF65-F5344CB8AC3E}">
        <p14:creationId xmlns:p14="http://schemas.microsoft.com/office/powerpoint/2010/main" val="288956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81781" y="5267858"/>
            <a:ext cx="29586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17 </a:t>
            </a:r>
            <a:r>
              <a:rPr lang="en-US" sz="2800" dirty="0"/>
              <a:t>R</a:t>
            </a:r>
            <a:r>
              <a:rPr lang="en-US" sz="2800" dirty="0" smtClean="0"/>
              <a:t>ooms Total</a:t>
            </a:r>
          </a:p>
          <a:p>
            <a:r>
              <a:rPr lang="en-US" sz="2800" dirty="0" smtClean="0"/>
              <a:t>189 long bulbs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0100" y="423333"/>
            <a:ext cx="7543800" cy="1371600"/>
          </a:xfrm>
        </p:spPr>
        <p:txBody>
          <a:bodyPr/>
          <a:lstStyle/>
          <a:p>
            <a:r>
              <a:rPr lang="en-US" dirty="0" smtClean="0"/>
              <a:t>Academic West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4234531"/>
              </p:ext>
            </p:extLst>
          </p:nvPr>
        </p:nvGraphicFramePr>
        <p:xfrm>
          <a:off x="503886" y="1616625"/>
          <a:ext cx="7543800" cy="4210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4371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0100" y="359833"/>
            <a:ext cx="7543800" cy="1371600"/>
          </a:xfrm>
        </p:spPr>
        <p:txBody>
          <a:bodyPr/>
          <a:lstStyle/>
          <a:p>
            <a:r>
              <a:rPr lang="en-US" dirty="0" err="1" smtClean="0"/>
              <a:t>Arntzen</a:t>
            </a:r>
            <a:r>
              <a:rPr lang="en-US" dirty="0" smtClean="0"/>
              <a:t> Hall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21906" y="5705915"/>
            <a:ext cx="45393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18 Rooms Total</a:t>
            </a:r>
          </a:p>
          <a:p>
            <a:r>
              <a:rPr lang="en-US" sz="2800" dirty="0" smtClean="0"/>
              <a:t>211 long bulbs, 3 small bulbs</a:t>
            </a:r>
          </a:p>
          <a:p>
            <a:endParaRPr lang="en-US" sz="2800" dirty="0" smtClean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3266238"/>
              </p:ext>
            </p:extLst>
          </p:nvPr>
        </p:nvGraphicFramePr>
        <p:xfrm>
          <a:off x="800100" y="1652250"/>
          <a:ext cx="7543800" cy="4177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9078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49273" y="5776643"/>
            <a:ext cx="44947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31 </a:t>
            </a:r>
            <a:r>
              <a:rPr lang="en-US" sz="2800" dirty="0"/>
              <a:t>R</a:t>
            </a:r>
            <a:r>
              <a:rPr lang="en-US" sz="2800" dirty="0" smtClean="0"/>
              <a:t>ooms Total</a:t>
            </a:r>
          </a:p>
          <a:p>
            <a:r>
              <a:rPr lang="en-US" sz="2800" dirty="0" smtClean="0"/>
              <a:t>146 long bulbs, 39 small bulbs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5168544"/>
              </p:ext>
            </p:extLst>
          </p:nvPr>
        </p:nvGraphicFramePr>
        <p:xfrm>
          <a:off x="800100" y="1700702"/>
          <a:ext cx="7717118" cy="4420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2516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Formal">
  <a:themeElements>
    <a:clrScheme name="Formal">
      <a:dk1>
        <a:srgbClr val="534239"/>
      </a:dk1>
      <a:lt1>
        <a:srgbClr val="FFFFFF"/>
      </a:lt1>
      <a:dk2>
        <a:srgbClr val="3D3A48"/>
      </a:dk2>
      <a:lt2>
        <a:srgbClr val="E1DFD1"/>
      </a:lt2>
      <a:accent1>
        <a:srgbClr val="907F76"/>
      </a:accent1>
      <a:accent2>
        <a:srgbClr val="A46645"/>
      </a:accent2>
      <a:accent3>
        <a:srgbClr val="CD9C47"/>
      </a:accent3>
      <a:accent4>
        <a:srgbClr val="9A92CD"/>
      </a:accent4>
      <a:accent5>
        <a:srgbClr val="7D639B"/>
      </a:accent5>
      <a:accent6>
        <a:srgbClr val="733678"/>
      </a:accent6>
      <a:hlink>
        <a:srgbClr val="A84914"/>
      </a:hlink>
      <a:folHlink>
        <a:srgbClr val="B25672"/>
      </a:folHlink>
    </a:clrScheme>
    <a:fontScheme name="Formal">
      <a:maj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ajorFont>
      <a:min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inorFont>
    </a:fontScheme>
    <a:fmtScheme name="Form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0000"/>
                <a:satMod val="200000"/>
              </a:schemeClr>
              <a:schemeClr val="phClr">
                <a:shade val="9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atMod val="135000"/>
              </a:schemeClr>
              <a:schemeClr val="phClr">
                <a:shade val="80000"/>
                <a:satMod val="150000"/>
              </a:schemeClr>
            </a:duotone>
          </a:blip>
          <a:tile tx="0" ty="0" sx="65000" sy="65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>
              <a:shade val="90000"/>
              <a:alpha val="90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85000"/>
              <a:alpha val="90000"/>
              <a:satMod val="125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88900" dist="38100" dir="5400000" sx="101000" sy="101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6000000"/>
            </a:lightRig>
          </a:scene3d>
          <a:sp3d prstMaterial="metal">
            <a:bevelT w="25400" h="12700" prst="artDeco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tint val="50000"/>
                <a:satMod val="250000"/>
              </a:schemeClr>
              <a:schemeClr val="phClr">
                <a:shade val="80000"/>
                <a:satMod val="175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tint val="10000"/>
                <a:satMod val="260000"/>
                <a:lumMod val="115000"/>
              </a:schemeClr>
              <a:schemeClr val="phClr">
                <a:shade val="75000"/>
                <a:satMod val="175000"/>
                <a:lumMod val="105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Formal.thmx</Template>
  <TotalTime>711</TotalTime>
  <Words>491</Words>
  <Application>Microsoft Office PowerPoint</Application>
  <PresentationFormat>On-screen Show (4:3)</PresentationFormat>
  <Paragraphs>101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Calibri</vt:lpstr>
      <vt:lpstr>Garamond</vt:lpstr>
      <vt:lpstr>Wingdings</vt:lpstr>
      <vt:lpstr>Formal</vt:lpstr>
      <vt:lpstr>Lights Out</vt:lpstr>
      <vt:lpstr>Our Purpose</vt:lpstr>
      <vt:lpstr>Motivation</vt:lpstr>
      <vt:lpstr>Investigative Process</vt:lpstr>
      <vt:lpstr>Investigation Cont.</vt:lpstr>
      <vt:lpstr>Assumptions</vt:lpstr>
      <vt:lpstr>Academic West</vt:lpstr>
      <vt:lpstr>Arntzen Hall</vt:lpstr>
      <vt:lpstr>Communications</vt:lpstr>
      <vt:lpstr>Parks Hall</vt:lpstr>
      <vt:lpstr>Fine Arts</vt:lpstr>
      <vt:lpstr>Bond Hall</vt:lpstr>
      <vt:lpstr>Miller Hall</vt:lpstr>
      <vt:lpstr>Projected Savings</vt:lpstr>
      <vt:lpstr>Waste by building</vt:lpstr>
      <vt:lpstr>What does our data say?</vt:lpstr>
      <vt:lpstr>PowerPoint Presentation</vt:lpstr>
      <vt:lpstr>Because…</vt:lpstr>
      <vt:lpstr>We Suggest…</vt:lpstr>
      <vt:lpstr>Don’t forget…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Building Light Info.</dc:title>
  <dc:creator>Mary Ryan</dc:creator>
  <cp:lastModifiedBy>Mary Ryan</cp:lastModifiedBy>
  <cp:revision>57</cp:revision>
  <dcterms:created xsi:type="dcterms:W3CDTF">2015-10-14T17:55:11Z</dcterms:created>
  <dcterms:modified xsi:type="dcterms:W3CDTF">2015-12-02T02:44:35Z</dcterms:modified>
</cp:coreProperties>
</file>