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00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2.xml" Type="http://schemas.openxmlformats.org/officeDocument/2006/relationships/slideLayout" Id="rId3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theme/theme3.xml" Type="http://schemas.openxmlformats.org/officeDocument/2006/relationships/theme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07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416625" x="382350"/>
            <a:ext cy="1159799" cx="83793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Sustainability Action Plan: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Grounds Chapter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Meredith Penny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Jendy Edgerton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y="544625" x="193050"/>
            <a:ext cy="1704599" cx="4843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chemeClr val="dk1"/>
                </a:solidFill>
              </a:rPr>
              <a:t>The Evergreen State College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Purchasing of electric vehicles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2375" x="4873460"/>
            <a:ext cy="1996849" cx="369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375925" x="193050"/>
            <a:ext cy="2663400" cx="3927374"/>
          </a:xfrm>
          <a:prstGeom prst="rect">
            <a:avLst/>
          </a:prstGeom>
        </p:spPr>
      </p:pic>
      <p:sp>
        <p:nvSpPr>
          <p:cNvPr id="91" name="Shape 91"/>
          <p:cNvSpPr txBox="1"/>
          <p:nvPr/>
        </p:nvSpPr>
        <p:spPr>
          <a:xfrm>
            <a:off y="2974875" x="4300800"/>
            <a:ext cy="1465499" cx="4843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chemeClr val="dk1"/>
                </a:solidFill>
              </a:rPr>
              <a:t>Mercyhurst University </a:t>
            </a:r>
          </a:p>
          <a:p>
            <a:pPr rtl="0" lvl="0" indent="-3429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Earth-Tub composting bins </a:t>
            </a:r>
          </a:p>
          <a:p>
            <a:pPr rtl="0" lvl="0" indent="457200">
              <a:spcBef>
                <a:spcPts val="600"/>
              </a:spcBef>
              <a:buNone/>
            </a:pPr>
            <a:r>
              <a:rPr sz="1800" lang="en">
                <a:solidFill>
                  <a:schemeClr val="dk1"/>
                </a:solidFill>
              </a:rPr>
              <a:t>bought with green-energy fee grant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idx="1" type="subTitle"/>
          </p:nvPr>
        </p:nvSpPr>
        <p:spPr>
          <a:xfrm>
            <a:off y="2173100" x="280800"/>
            <a:ext cy="1539000" cx="4335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Gary Hodge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Randy Godfrey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" name="Shape 30"/>
          <p:cNvSpPr txBox="1"/>
          <p:nvPr>
            <p:ph type="ctrTitle"/>
          </p:nvPr>
        </p:nvSpPr>
        <p:spPr>
          <a:xfrm>
            <a:off y="3372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Special Thanks to...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y="2173100" x="4299950"/>
            <a:ext cy="1539000" cx="389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>
                <a:solidFill>
                  <a:schemeClr val="dk1"/>
                </a:solidFill>
              </a:rPr>
              <a:t>Heidi Zeretzke</a:t>
            </a:r>
          </a:p>
          <a:p>
            <a:pPr algn="ctr"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algn="ctr"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sz="3000" lang="en">
                <a:solidFill>
                  <a:schemeClr val="dk1"/>
                </a:solidFill>
              </a:rPr>
              <a:t>Jason Syre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idx="1" type="subTitle"/>
          </p:nvPr>
        </p:nvSpPr>
        <p:spPr>
          <a:xfrm>
            <a:off y="1875228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To transform the Western community into a place where students and staff work together, striving to further sustainable practices on grounds, ensuring the health and vitality of future students.</a:t>
            </a:r>
          </a:p>
        </p:txBody>
      </p:sp>
      <p:sp>
        <p:nvSpPr>
          <p:cNvPr id="37" name="Shape 37"/>
          <p:cNvSpPr/>
          <p:nvPr/>
        </p:nvSpPr>
        <p:spPr>
          <a:xfrm>
            <a:off y="526525" x="1614675"/>
            <a:ext cy="710700" cx="5897100"/>
          </a:xfrm>
          <a:prstGeom prst="rect">
            <a:avLst/>
          </a:prstGeom>
          <a:solidFill>
            <a:srgbClr val="AEFFF5">
              <a:alpha val="61540"/>
            </a:srgbClr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ctrTitle"/>
          </p:nvPr>
        </p:nvSpPr>
        <p:spPr>
          <a:xfrm>
            <a:off y="526522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Vision for Grounds: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does grounds encompass?</a:t>
            </a:r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470025" x="457200"/>
            <a:ext cy="3725699" cx="4009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Plant debris recycling and composting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Campus outdoor aesthetics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Landscaping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Gardening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5" name="Shape 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70024" x="4466700"/>
            <a:ext cy="3119700" cx="415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188425" x="333900"/>
            <a:ext cy="857400" cx="84762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issues are grounds staff facing?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146150" x="294125"/>
            <a:ext cy="3725699" cx="4527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Litter mainly from trash, compostables and cigarette butts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Lack of clear communication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Little to no student involvement/ awareness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Too few staff/ lack of funds to execute projects</a:t>
            </a:r>
          </a:p>
          <a:p>
            <a:pPr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25825" x="5023650"/>
            <a:ext cy="2166325" cx="373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5 Main Goals: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1230350" x="369750"/>
            <a:ext cy="3862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200000"/>
              </a:lnSpc>
              <a:spcBef>
                <a:spcPts val="0"/>
              </a:spcBef>
              <a:buNone/>
            </a:pPr>
            <a:r>
              <a:rPr b="1" sz="2000" lang="en"/>
              <a:t>Goal One:</a:t>
            </a:r>
            <a:r>
              <a:rPr b="1" sz="1800" lang="en"/>
              <a:t> </a:t>
            </a:r>
            <a:r>
              <a:rPr sz="1800" lang="en">
                <a:solidFill>
                  <a:schemeClr val="dk1"/>
                </a:solidFill>
              </a:rPr>
              <a:t>Record grounds activity</a:t>
            </a:r>
          </a:p>
          <a:p>
            <a:pPr rtl="0" lvl="0">
              <a:lnSpc>
                <a:spcPct val="200000"/>
              </a:lnSpc>
              <a:spcBef>
                <a:spcPts val="0"/>
              </a:spcBef>
              <a:buNone/>
            </a:pPr>
            <a:r>
              <a:rPr b="1" sz="2000" lang="en">
                <a:solidFill>
                  <a:schemeClr val="dk1"/>
                </a:solidFill>
              </a:rPr>
              <a:t>Goal Two:</a:t>
            </a:r>
            <a:r>
              <a:rPr b="1" sz="1800" lang="en">
                <a:solidFill>
                  <a:schemeClr val="dk1"/>
                </a:solidFill>
              </a:rPr>
              <a:t> </a:t>
            </a:r>
            <a:r>
              <a:rPr sz="1800" lang="en">
                <a:solidFill>
                  <a:schemeClr val="dk1"/>
                </a:solidFill>
              </a:rPr>
              <a:t>Increase communication </a:t>
            </a:r>
          </a:p>
          <a:p>
            <a:pPr rtl="0" lvl="0">
              <a:lnSpc>
                <a:spcPct val="200000"/>
              </a:lnSpc>
              <a:spcBef>
                <a:spcPts val="0"/>
              </a:spcBef>
              <a:buNone/>
            </a:pPr>
            <a:r>
              <a:rPr b="1" sz="2000" lang="en">
                <a:solidFill>
                  <a:schemeClr val="dk1"/>
                </a:solidFill>
              </a:rPr>
              <a:t>Goal Three: </a:t>
            </a:r>
            <a:r>
              <a:rPr sz="1800" lang="en">
                <a:solidFill>
                  <a:schemeClr val="dk1"/>
                </a:solidFill>
              </a:rPr>
              <a:t>Reduce amount of litter/waste</a:t>
            </a:r>
          </a:p>
          <a:p>
            <a:pPr rtl="0" lv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dk1"/>
                </a:solidFill>
              </a:rPr>
              <a:t>Goal Four:</a:t>
            </a:r>
            <a:r>
              <a:rPr b="1" sz="1800" lang="en">
                <a:solidFill>
                  <a:schemeClr val="dk1"/>
                </a:solidFill>
              </a:rPr>
              <a:t> </a:t>
            </a:r>
            <a:r>
              <a:rPr sz="1800" lang="en">
                <a:solidFill>
                  <a:schemeClr val="dk1"/>
                </a:solidFill>
              </a:rPr>
              <a:t>Eliminate chemical based biocides</a:t>
            </a:r>
          </a:p>
          <a:p>
            <a:pPr rtl="0" lv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dk1"/>
                </a:solidFill>
              </a:rPr>
              <a:t>Goal Five:</a:t>
            </a:r>
            <a:r>
              <a:rPr b="1" sz="1800" lang="en">
                <a:solidFill>
                  <a:schemeClr val="dk1"/>
                </a:solidFill>
              </a:rPr>
              <a:t> </a:t>
            </a:r>
            <a:r>
              <a:rPr sz="1800" lang="en">
                <a:solidFill>
                  <a:schemeClr val="dk1"/>
                </a:solidFill>
              </a:rPr>
              <a:t>Reduce campus carbon emissions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474975" x="5192225"/>
            <a:ext cy="2448974" cx="378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024375" x="6207074"/>
            <a:ext cy="1927225" cx="175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Major Action Steps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190600" x="340725"/>
            <a:ext cy="3725699" cx="4700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b="1" sz="2000" lang="en"/>
              <a:t>1</a:t>
            </a:r>
            <a:r>
              <a:rPr sz="2000" lang="en"/>
              <a:t>. </a:t>
            </a:r>
            <a:r>
              <a:rPr sz="2000" lang="en">
                <a:solidFill>
                  <a:schemeClr val="dk1"/>
                </a:solidFill>
              </a:rPr>
              <a:t>Student survey on weed tolerance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b="1" sz="2000" lang="en">
                <a:solidFill>
                  <a:schemeClr val="dk1"/>
                </a:solidFill>
              </a:rPr>
              <a:t>2</a:t>
            </a:r>
            <a:r>
              <a:rPr sz="2000" lang="en">
                <a:solidFill>
                  <a:schemeClr val="dk1"/>
                </a:solidFill>
              </a:rPr>
              <a:t>. Publish litter article in Western Front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b="1" sz="2000" lang="en">
                <a:solidFill>
                  <a:schemeClr val="dk1"/>
                </a:solidFill>
              </a:rPr>
              <a:t>3</a:t>
            </a:r>
            <a:r>
              <a:rPr sz="2000" lang="en">
                <a:solidFill>
                  <a:schemeClr val="dk1"/>
                </a:solidFill>
              </a:rPr>
              <a:t>. Merge grounds, student life and classroom activities 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b="1" sz="2000" lang="en">
                <a:solidFill>
                  <a:schemeClr val="dk1"/>
                </a:solidFill>
              </a:rPr>
              <a:t>4</a:t>
            </a:r>
            <a:r>
              <a:rPr sz="2000" lang="en">
                <a:solidFill>
                  <a:schemeClr val="dk1"/>
                </a:solidFill>
              </a:rPr>
              <a:t>. Ban the use of chemical based biocides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66250" x="5041125"/>
            <a:ext cy="2747999" cx="398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Key Performance Indicators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06337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200" lang="en">
                <a:solidFill>
                  <a:schemeClr val="dk1"/>
                </a:solidFill>
              </a:rPr>
              <a:t>Fuel used:</a:t>
            </a:r>
            <a:r>
              <a:rPr sz="2200" lang="en">
                <a:solidFill>
                  <a:schemeClr val="dk1"/>
                </a:solidFill>
              </a:rPr>
              <a:t> reduced by 20% by Spring 2018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200" lang="en">
                <a:solidFill>
                  <a:schemeClr val="dk1"/>
                </a:solidFill>
              </a:rPr>
              <a:t>Time gardeners spend picking up trash:</a:t>
            </a:r>
            <a:r>
              <a:rPr sz="2200" lang="en">
                <a:solidFill>
                  <a:schemeClr val="dk1"/>
                </a:solidFill>
              </a:rPr>
              <a:t> reduce by 50% by Spring 2015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200" lang="en">
                <a:solidFill>
                  <a:schemeClr val="dk1"/>
                </a:solidFill>
              </a:rPr>
              <a:t>On-campus compost produced and used:</a:t>
            </a:r>
            <a:r>
              <a:rPr sz="2200" lang="en">
                <a:solidFill>
                  <a:schemeClr val="dk1"/>
                </a:solidFill>
              </a:rPr>
              <a:t> double by 2025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200" lang="en">
                <a:solidFill>
                  <a:schemeClr val="dk1"/>
                </a:solidFill>
              </a:rPr>
              <a:t>Gallons of chemicals used:</a:t>
            </a:r>
            <a:r>
              <a:rPr sz="2200" lang="en">
                <a:solidFill>
                  <a:schemeClr val="dk1"/>
                </a:solidFill>
              </a:rPr>
              <a:t> eliminate by Spring 2015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200" lang="en">
                <a:solidFill>
                  <a:schemeClr val="dk1"/>
                </a:solidFill>
              </a:rPr>
              <a:t>Response on weed tolerance survey:</a:t>
            </a:r>
            <a:r>
              <a:rPr sz="2200" lang="en">
                <a:solidFill>
                  <a:schemeClr val="dk1"/>
                </a:solidFill>
              </a:rPr>
              <a:t> 70% positive response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100678" x="291375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University Examples: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138025" x="149200"/>
            <a:ext cy="1377599" cx="5018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chemeClr val="dk1"/>
                </a:solidFill>
              </a:rPr>
              <a:t>University of Washington Bothell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Pesticide free grounds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y="1632225" x="543287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61587" x="5236425"/>
            <a:ext cy="2271300" cx="328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590300" x="340250"/>
            <a:ext cy="2376624" cx="37220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y="3457500" x="4221000"/>
            <a:ext cy="1588199" cx="3975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chemeClr val="dk1"/>
                </a:solidFill>
              </a:rPr>
              <a:t>Seattle University</a:t>
            </a:r>
          </a:p>
          <a:p>
            <a:pPr rtl="0" lvl="0" indent="-3429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Pesticide free grounds</a:t>
            </a:r>
          </a:p>
          <a:p>
            <a:pPr rtl="0" lvl="0" indent="-3429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Indoor composting building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