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6" r:id="rId9"/>
    <p:sldId id="270" r:id="rId10"/>
    <p:sldId id="263" r:id="rId11"/>
    <p:sldId id="271" r:id="rId12"/>
    <p:sldId id="264" r:id="rId13"/>
    <p:sldId id="265" r:id="rId14"/>
    <p:sldId id="269" r:id="rId15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56" autoAdjust="0"/>
  </p:normalViewPr>
  <p:slideViewPr>
    <p:cSldViewPr>
      <p:cViewPr varScale="1">
        <p:scale>
          <a:sx n="54" d="100"/>
          <a:sy n="54" d="100"/>
        </p:scale>
        <p:origin x="-77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3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35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Marcus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944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 smtClean="0"/>
              <a:t>shannon</a:t>
            </a:r>
            <a:endParaRPr dirty="0"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4093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Maryellen/</a:t>
            </a:r>
            <a:r>
              <a:rPr lang="en-US" dirty="0" err="1" smtClean="0"/>
              <a:t>marcus</a:t>
            </a:r>
            <a:r>
              <a:rPr lang="en-US" dirty="0" smtClean="0"/>
              <a:t>. Insert</a:t>
            </a:r>
            <a:r>
              <a:rPr lang="en-US" baseline="0" dirty="0" smtClean="0"/>
              <a:t> question. Address difficulty of asking WTP and how we came up with our numbers. Address randomness of scale. Median price was 34. Nate told us the goal was $20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Marcus- x% thinks &lt;7$ ? objectiveness</a:t>
            </a:r>
            <a:endParaRPr dirty="0"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3631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Maryellen. Say these points..</a:t>
            </a:r>
            <a:r>
              <a:rPr lang="en-US" baseline="0" dirty="0" err="1" smtClean="0"/>
              <a:t>dont</a:t>
            </a:r>
            <a:r>
              <a:rPr lang="en-US" baseline="0" dirty="0" smtClean="0"/>
              <a:t> need to be on slides</a:t>
            </a:r>
            <a:endParaRPr dirty="0"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4518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Marcus/Maryellen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8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Shannon</a:t>
            </a:r>
            <a:endParaRPr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102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M.E</a:t>
            </a:r>
            <a:endParaRPr dirty="0"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9533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Marcus – shorten sentences. Match likeliness</a:t>
            </a:r>
            <a:r>
              <a:rPr lang="en-US" baseline="0" dirty="0" smtClean="0"/>
              <a:t> to vote with survey question.</a:t>
            </a: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9399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Maryellen/</a:t>
            </a:r>
            <a:r>
              <a:rPr lang="en-US" dirty="0" err="1" smtClean="0"/>
              <a:t>shannon</a:t>
            </a:r>
            <a:r>
              <a:rPr lang="en-US" dirty="0" smtClean="0"/>
              <a:t> – </a:t>
            </a:r>
            <a:r>
              <a:rPr lang="en-US" baseline="0" dirty="0" smtClean="0"/>
              <a:t> Increase photo brightness. “pull people in” vs “people walk up”.</a:t>
            </a:r>
            <a:endParaRPr dirty="0"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0331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Marcus freshman are more likely to vote/ pay more often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6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Marcus</a:t>
            </a:r>
            <a:endParaRPr dirty="0"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9195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Maryellen put statement</a:t>
            </a:r>
            <a:r>
              <a:rPr lang="en-US" baseline="0" dirty="0" smtClean="0"/>
              <a:t> in quotations. Change color. 93% said strongly agree/agree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Shannon. Match</a:t>
            </a:r>
            <a:r>
              <a:rPr lang="en-US" baseline="0" dirty="0" smtClean="0"/>
              <a:t> question to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8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hape 26"/>
          <p:cNvGrpSpPr/>
          <p:nvPr/>
        </p:nvGrpSpPr>
        <p:grpSpPr>
          <a:xfrm>
            <a:off x="0" y="-8466"/>
            <a:ext cx="12192000" cy="6866467"/>
            <a:chOff x="0" y="-8466"/>
            <a:chExt cx="12192000" cy="6866467"/>
          </a:xfrm>
        </p:grpSpPr>
        <p:cxnSp>
          <p:nvCxnSpPr>
            <p:cNvPr id="27" name="Shape 27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w="9525" cap="flat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" name="Shape 29"/>
            <p:cNvSpPr/>
            <p:nvPr/>
          </p:nvSpPr>
          <p:spPr>
            <a:xfrm>
              <a:off x="9181475" y="-8466"/>
              <a:ext cx="3007348" cy="6866466"/>
            </a:xfrm>
            <a:custGeom>
              <a:avLst/>
              <a:gdLst/>
              <a:ahLst/>
              <a:cxnLst/>
              <a:rect l="0" t="0" r="0" b="0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x="9603442" y="-8466"/>
              <a:ext cx="2588558" cy="6866466"/>
            </a:xfrm>
            <a:custGeom>
              <a:avLst/>
              <a:gdLst/>
              <a:ahLst/>
              <a:cxnLst/>
              <a:rect l="0" t="0" r="0" b="0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9334500" y="-8466"/>
              <a:ext cx="2854325" cy="6866466"/>
            </a:xfrm>
            <a:custGeom>
              <a:avLst/>
              <a:gdLst/>
              <a:ahLst/>
              <a:cxnLst/>
              <a:rect l="0" t="0" r="0" b="0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3" name="Shape 33"/>
            <p:cNvSpPr/>
            <p:nvPr/>
          </p:nvSpPr>
          <p:spPr>
            <a:xfrm>
              <a:off x="10898729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4" name="Shape 34"/>
            <p:cNvSpPr/>
            <p:nvPr/>
          </p:nvSpPr>
          <p:spPr>
            <a:xfrm>
              <a:off x="10938999" y="-8466"/>
              <a:ext cx="1249824" cy="6866467"/>
            </a:xfrm>
            <a:custGeom>
              <a:avLst/>
              <a:gdLst/>
              <a:ahLst/>
              <a:cxnLst/>
              <a:rect l="0" t="0" r="0" b="0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5" name="Shape 35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1507066" y="2404533"/>
            <a:ext cx="7766936" cy="1646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1507066" y="4050832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31333" y="609600"/>
            <a:ext cx="8094134" cy="30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21" name="Shape 121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2" cy="30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5994318" y="2582952"/>
            <a:ext cx="5251450" cy="13047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49" cy="706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77335" y="2700866"/>
            <a:ext cx="8596668" cy="1826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4184035" cy="38807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5089969" y="2160589"/>
            <a:ext cx="4184033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75745" y="2737244"/>
            <a:ext cx="4185622" cy="330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5088382" y="2160983"/>
            <a:ext cx="418561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4"/>
          </p:nvPr>
        </p:nvSpPr>
        <p:spPr>
          <a:xfrm>
            <a:off x="5088383" y="2737244"/>
            <a:ext cx="4185616" cy="330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77333" y="1498604"/>
            <a:ext cx="3854527" cy="1278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760460" y="514924"/>
            <a:ext cx="4513540" cy="5526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677333" y="2777068"/>
            <a:ext cx="3854527" cy="258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rebuchet MS"/>
              <a:buNone/>
              <a:defRPr/>
            </a:lvl1pPr>
            <a:lvl2pPr marL="457063" indent="-12562" rtl="0">
              <a:spcBef>
                <a:spcPts val="0"/>
              </a:spcBef>
              <a:buFont typeface="Trebuchet MS"/>
              <a:buNone/>
              <a:defRPr/>
            </a:lvl2pPr>
            <a:lvl3pPr marL="914126" indent="-12425" rtl="0">
              <a:spcBef>
                <a:spcPts val="0"/>
              </a:spcBef>
              <a:buFont typeface="Trebuchet MS"/>
              <a:buNone/>
              <a:defRPr/>
            </a:lvl3pPr>
            <a:lvl4pPr marL="1371189" indent="-12288" rtl="0">
              <a:spcBef>
                <a:spcPts val="0"/>
              </a:spcBef>
              <a:buFont typeface="Trebuchet MS"/>
              <a:buNone/>
              <a:defRPr/>
            </a:lvl4pPr>
            <a:lvl5pPr marL="1828251" indent="-12151" rtl="0">
              <a:spcBef>
                <a:spcPts val="0"/>
              </a:spcBef>
              <a:buFont typeface="Trebuchet MS"/>
              <a:buNone/>
              <a:defRPr/>
            </a:lvl5pPr>
            <a:lvl6pPr marL="2285314" indent="-12013" rtl="0">
              <a:spcBef>
                <a:spcPts val="0"/>
              </a:spcBef>
              <a:buFont typeface="Trebuchet MS"/>
              <a:buNone/>
              <a:defRPr/>
            </a:lvl6pPr>
            <a:lvl7pPr marL="2742377" indent="-11876" rtl="0">
              <a:spcBef>
                <a:spcPts val="0"/>
              </a:spcBef>
              <a:buFont typeface="Trebuchet MS"/>
              <a:buNone/>
              <a:defRPr/>
            </a:lvl7pPr>
            <a:lvl8pPr marL="3199440" indent="-11739" rtl="0">
              <a:spcBef>
                <a:spcPts val="0"/>
              </a:spcBef>
              <a:buFont typeface="Trebuchet MS"/>
              <a:buNone/>
              <a:defRPr/>
            </a:lvl8pPr>
            <a:lvl9pPr marL="3656503" indent="-11603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931333" y="609600"/>
            <a:ext cx="8094134" cy="30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366138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06" name="Shape 106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0" y="-8466"/>
            <a:ext cx="12192000" cy="6866467"/>
            <a:chOff x="0" y="-8466"/>
            <a:chExt cx="12192000" cy="6866467"/>
          </a:xfrm>
        </p:grpSpPr>
        <p:cxnSp>
          <p:nvCxnSpPr>
            <p:cNvPr id="10" name="Shape 10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w="9525" cap="flat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" name="Shape 12"/>
            <p:cNvSpPr/>
            <p:nvPr/>
          </p:nvSpPr>
          <p:spPr>
            <a:xfrm>
              <a:off x="9181475" y="-8466"/>
              <a:ext cx="3007348" cy="6866466"/>
            </a:xfrm>
            <a:custGeom>
              <a:avLst/>
              <a:gdLst/>
              <a:ahLst/>
              <a:cxnLst/>
              <a:rect l="0" t="0" r="0" b="0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x="9603442" y="-8466"/>
              <a:ext cx="2588558" cy="6866466"/>
            </a:xfrm>
            <a:custGeom>
              <a:avLst/>
              <a:gdLst/>
              <a:ahLst/>
              <a:cxnLst/>
              <a:rect l="0" t="0" r="0" b="0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9334500" y="-8466"/>
              <a:ext cx="2854325" cy="6866466"/>
            </a:xfrm>
            <a:custGeom>
              <a:avLst/>
              <a:gdLst/>
              <a:ahLst/>
              <a:cxnLst/>
              <a:rect l="0" t="0" r="0" b="0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6" name="Shape 16"/>
            <p:cNvSpPr/>
            <p:nvPr/>
          </p:nvSpPr>
          <p:spPr>
            <a:xfrm>
              <a:off x="10898729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7" name="Shape 17"/>
            <p:cNvSpPr/>
            <p:nvPr/>
          </p:nvSpPr>
          <p:spPr>
            <a:xfrm>
              <a:off x="10938999" y="-8466"/>
              <a:ext cx="1249824" cy="6866467"/>
            </a:xfrm>
            <a:custGeom>
              <a:avLst/>
              <a:gdLst/>
              <a:ahLst/>
              <a:cxnLst/>
              <a:rect l="0" t="0" r="0" b="0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8" name="Shape 18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4013200"/>
              <a:ext cx="448732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marR="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marR="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marR="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marR="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marR="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marR="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marR="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marR="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1219200" y="2404533"/>
            <a:ext cx="8705592" cy="164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Libre Baskerville"/>
              <a:buNone/>
            </a:pPr>
            <a:r>
              <a:rPr lang="en-US" sz="5400" b="0" i="0" u="none" strike="noStrike" cap="none" baseline="0" dirty="0">
                <a:solidFill>
                  <a:schemeClr val="accent1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Green Energy Fee Survey 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1507066" y="4050832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Marcus Nevitt,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Shannon Beach, and Maryellen Sheppard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600" y="109466"/>
            <a:ext cx="3048000" cy="240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4079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253982" y="308947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Libre Baskerville"/>
              <a:buNone/>
            </a:pPr>
            <a:r>
              <a:rPr lang="en-US" sz="5400" b="0" i="0" u="none" strike="noStrike" cap="none" baseline="0" dirty="0">
                <a:solidFill>
                  <a:schemeClr val="accent1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Why aren’t people voting?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05486" y="1781649"/>
            <a:ext cx="5080913" cy="4161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3200" b="0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“Unaware”</a:t>
            </a:r>
            <a:endParaRPr lang="en-US" sz="3200" b="0" i="0" u="none" strike="noStrike" cap="none" baseline="0" dirty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3200" b="0" i="0" u="none" strike="noStrike" cap="none" baseline="0" dirty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“Pessimist</a:t>
            </a:r>
            <a:r>
              <a:rPr lang="en-US" sz="3200" b="0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”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320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“Away from campus”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3200" b="0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“Graduation”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320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“Laziness”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3200" b="0" i="0" u="none" strike="noStrike" cap="none" baseline="0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88822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4864" y="1707452"/>
            <a:ext cx="4215363" cy="368703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478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1" y="420689"/>
            <a:ext cx="8596668" cy="1320800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Data and Results</a:t>
            </a:r>
            <a:r>
              <a:rPr lang="en-US" sz="4400" dirty="0" smtClean="0">
                <a:solidFill>
                  <a:schemeClr val="accent1"/>
                </a:solidFill>
                <a:latin typeface="Libre Baskerville"/>
              </a:rPr>
              <a:t/>
            </a:r>
            <a:br>
              <a:rPr lang="en-US" sz="4400" dirty="0" smtClean="0">
                <a:solidFill>
                  <a:schemeClr val="accent1"/>
                </a:solidFill>
                <a:latin typeface="Libre Baskerville"/>
              </a:rPr>
            </a:br>
            <a:endParaRPr lang="en-US" sz="4400" dirty="0">
              <a:solidFill>
                <a:schemeClr val="accent1"/>
              </a:solidFill>
              <a:latin typeface="Libre Baskervill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34865"/>
            <a:ext cx="8596668" cy="838200"/>
          </a:xfrm>
        </p:spPr>
        <p:txBody>
          <a:bodyPr/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The majority of Western students thought $15-48 was a reasonable price for the Green Energy Fee.</a:t>
            </a:r>
          </a:p>
          <a:p>
            <a:endParaRPr lang="en-US" dirty="0" smtClean="0">
              <a:latin typeface="Libre Baskerville"/>
            </a:endParaRPr>
          </a:p>
          <a:p>
            <a:endParaRPr lang="en-US" dirty="0">
              <a:latin typeface="Libre Baskervil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7" name="Shape 2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88822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83512"/>
            <a:ext cx="7315200" cy="438227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447800" y="3352800"/>
            <a:ext cx="1371600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4191000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Median:</a:t>
            </a:r>
            <a:br>
              <a:rPr lang="en-US" b="1" dirty="0" smtClean="0"/>
            </a:br>
            <a:r>
              <a:rPr lang="en-US" b="1" dirty="0" smtClean="0"/>
              <a:t>   $34</a:t>
            </a:r>
            <a:endParaRPr lang="en-US" b="1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83"/>
    </mc:Choice>
    <mc:Fallback xmlns="">
      <p:transition spd="slow" advTm="46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748252" y="43822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Libre Baskerville"/>
              <a:buNone/>
            </a:pPr>
            <a:r>
              <a:rPr lang="en-US" sz="5400" b="0" i="0" u="none" strike="noStrike" cap="none" baseline="0" dirty="0" smtClean="0">
                <a:solidFill>
                  <a:schemeClr val="accent1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Summary of Results</a:t>
            </a:r>
            <a:endParaRPr lang="en-US" sz="5400" b="0" i="0" u="none" strike="noStrike" cap="none" baseline="0" dirty="0">
              <a:solidFill>
                <a:schemeClr val="accent1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288323" y="969348"/>
            <a:ext cx="8845634" cy="42760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2000" b="0" i="0" u="none" strike="noStrike" cap="none" baseline="0" dirty="0" smtClean="0">
              <a:solidFill>
                <a:srgbClr val="3F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2000" b="0" i="0" u="none" strike="noStrike" cap="none" baseline="0" dirty="0" smtClean="0">
              <a:solidFill>
                <a:srgbClr val="3F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88822" cy="96934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6576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074" y="962421"/>
            <a:ext cx="797686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+/- 5% accuracy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$15-48 price range for the GEF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6% of students said $7 is reasonable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93% of students said having a sustainable campus is important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85% of students are likely to vote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Baskerville Old Face" panose="02020602080505020303" pitchFamily="18" charset="0"/>
            </a:endParaRPr>
          </a:p>
          <a:p>
            <a:endParaRPr lang="en-US" sz="2000" dirty="0">
              <a:latin typeface="Baskerville Old Face" panose="02020602080505020303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127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608209" y="24416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Libre Baskerville"/>
              <a:buNone/>
            </a:pPr>
            <a:r>
              <a:rPr lang="en-US" sz="5400" b="0" i="0" u="none" strike="noStrike" cap="none" baseline="0" dirty="0" smtClean="0">
                <a:solidFill>
                  <a:schemeClr val="accent1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Recommendations</a:t>
            </a:r>
            <a:endParaRPr lang="en-US" sz="5400" b="0" i="0" u="none" strike="noStrike" cap="none" baseline="0" dirty="0">
              <a:solidFill>
                <a:schemeClr val="accent1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52400" y="1052210"/>
            <a:ext cx="8596668" cy="52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320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Student outreach needed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en-US" sz="3200" b="1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320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Student uncertainties</a:t>
            </a:r>
            <a:endParaRPr lang="en-US" sz="3200" b="1" dirty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3200" b="1" i="0" u="none" strike="noStrike" cap="none" baseline="0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3200" b="0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Student awareness on how and when to vot</a:t>
            </a:r>
            <a:r>
              <a:rPr lang="en-US" sz="3200" dirty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e</a:t>
            </a:r>
            <a:endParaRPr lang="en-US" sz="3200" b="0" i="0" u="none" strike="noStrike" cap="none" baseline="0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2000" b="0" i="0" u="none" strike="noStrike" cap="none" baseline="0" dirty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2000" b="0" i="0" u="none" strike="noStrike" cap="none" baseline="0" dirty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2800" b="0" i="0" u="none" strike="noStrike" cap="none" baseline="0" dirty="0">
              <a:solidFill>
                <a:srgbClr val="3F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88822" cy="96934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6" name="Picture 2" descr="https://lh6.googleusercontent.com/tBsLjRWBku-_kIC_1AkdGU5LbeJ3wX4eEeo8zUpOTq-tJ0SctF68gz3vfN46uzekOnnuFuVBlMr1T8leeklpamTLLVpDfPhY2C4Dax7evEs0vqEcy0ZxuGG3vKIiEFMpj8LoMq_e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32" y="2819400"/>
            <a:ext cx="4300068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1" y="3682732"/>
            <a:ext cx="3138488" cy="316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603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Thank You!</a:t>
            </a:r>
            <a:endParaRPr lang="en-US" sz="5400" dirty="0">
              <a:solidFill>
                <a:schemeClr val="accent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1069" y="3200400"/>
            <a:ext cx="5029199" cy="885161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Questions?</a:t>
            </a:r>
            <a:endParaRPr lang="en-US" sz="3200" dirty="0">
              <a:solidFill>
                <a:schemeClr val="accent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5" name="Shape 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335" y="5562600"/>
            <a:ext cx="2834493" cy="119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2"/>
    </mc:Choice>
    <mc:Fallback xmlns="">
      <p:transition spd="slow" advTm="12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81000" y="1193103"/>
            <a:ext cx="8903298" cy="454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2800" b="0" i="0" u="none" strike="noStrike" cap="none" baseline="0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Background on Westerns’ Green Energy Fee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Project</a:t>
            </a:r>
            <a:r>
              <a:rPr lang="en-US" sz="2000" b="0" i="0" u="none" strike="noStrike" cap="none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00" b="0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Objectives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Distribution of Survey</a:t>
            </a:r>
            <a:endParaRPr lang="en-US" sz="2000" b="0" i="0" u="none" strike="noStrike" cap="none" baseline="0" dirty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Data </a:t>
            </a:r>
            <a:r>
              <a:rPr lang="en-US" sz="2000" b="0" i="0" u="none" strike="noStrike" cap="none" baseline="0" dirty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and </a:t>
            </a:r>
            <a:r>
              <a:rPr lang="en-US" sz="2000" b="0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Results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200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Summary of Results</a:t>
            </a:r>
            <a:endParaRPr lang="en-US" sz="2000" b="0" i="0" u="none" strike="noStrike" cap="none" baseline="0" dirty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200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Recommendations</a:t>
            </a:r>
            <a:endParaRPr lang="en-US" sz="2000" b="0" i="0" u="none" strike="noStrike" cap="none" baseline="0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Baskerville Old Face" panose="02020602080505020303" pitchFamily="18" charset="0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Baskerville Old Face" panose="02020602080505020303" pitchFamily="18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7085" y="47142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Presentation Outline</a:t>
            </a:r>
            <a:endParaRPr lang="en-US" sz="5400" dirty="0">
              <a:solidFill>
                <a:schemeClr val="accent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Shape 1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88822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0" y="2362200"/>
            <a:ext cx="4419600" cy="3657600"/>
          </a:xfrm>
          <a:prstGeom prst="rect">
            <a:avLst/>
          </a:prstGeom>
          <a:solidFill>
            <a:srgbClr val="EEEEEE"/>
          </a:solidFill>
          <a:ln w="1905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72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447800" y="38754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Libre Baskerville"/>
              <a:buNone/>
            </a:pPr>
            <a:r>
              <a:rPr lang="en-US" sz="5400" b="0" i="0" u="none" strike="noStrike" cap="none" baseline="0" dirty="0">
                <a:solidFill>
                  <a:schemeClr val="accent1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GEF Background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9008310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en-US" sz="2400" b="0" i="0" u="none" strike="noStrike" cap="none" baseline="0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2800" b="0" i="0" u="none" strike="noStrike" cap="none" baseline="0" dirty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7713" y="771742"/>
            <a:ext cx="21336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62200" y="5885978"/>
            <a:ext cx="6370903" cy="67589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Shape 18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188822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3" y="1143000"/>
            <a:ext cx="6511635" cy="435684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310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352837" y="244423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Libre Baskerville"/>
              <a:buNone/>
            </a:pPr>
            <a:r>
              <a:rPr lang="en-US" sz="5400" b="0" i="0" u="none" strike="noStrike" cap="none" baseline="0" dirty="0" smtClean="0">
                <a:solidFill>
                  <a:schemeClr val="accent1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Survey Objectives</a:t>
            </a:r>
            <a:r>
              <a:rPr lang="en-US" sz="5400" b="0" i="0" u="none" strike="noStrike" cap="none" baseline="0" dirty="0" smtClean="0">
                <a:solidFill>
                  <a:schemeClr val="accent1"/>
                </a:solidFill>
                <a:latin typeface="Baskerville Old Face" panose="02020602080505020303" pitchFamily="18" charset="0"/>
                <a:ea typeface="Trebuchet MS"/>
                <a:cs typeface="Trebuchet MS"/>
                <a:sym typeface="Trebuchet MS"/>
              </a:rPr>
              <a:t> </a:t>
            </a:r>
            <a:endParaRPr lang="en-US" sz="5400" b="0" i="0" u="none" strike="noStrike" cap="none" baseline="0" dirty="0">
              <a:solidFill>
                <a:schemeClr val="accent1"/>
              </a:solidFill>
              <a:latin typeface="Baskerville Old Face" panose="02020602080505020303" pitchFamily="18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866202" cy="441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2000" b="0" i="0" u="none" strike="noStrike" cap="none" baseline="0" dirty="0" smtClean="0">
              <a:solidFill>
                <a:srgbClr val="3F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2800" b="1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Assess</a:t>
            </a:r>
            <a:r>
              <a:rPr lang="en-US" sz="2800" b="0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 student awareness of the Green</a:t>
            </a:r>
            <a:r>
              <a:rPr lang="en-US" sz="2800" b="0" i="0" u="none" strike="noStrike" cap="none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 Energy Fee.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2800" b="0" i="0" u="none" strike="noStrike" cap="none" baseline="0" dirty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2800" b="1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Determine</a:t>
            </a:r>
            <a:r>
              <a:rPr lang="en-US" sz="2800" dirty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800" b="0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percentage of students likely to vote. </a:t>
            </a:r>
            <a:endParaRPr lang="en-US" sz="2800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en-US" sz="2800" b="0" i="0" u="none" strike="noStrike" cap="none" baseline="0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2800" b="1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Quantify</a:t>
            </a:r>
            <a:r>
              <a:rPr lang="en-US" sz="280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 students’ willingness to pay for the Green Energy Fee.</a:t>
            </a:r>
            <a:endParaRPr lang="en-US" sz="2800" b="0" i="0" u="none" strike="noStrike" cap="none" baseline="0" dirty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91322" cy="96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4958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426978" y="24416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Libre Baskerville"/>
              <a:buNone/>
            </a:pPr>
            <a:r>
              <a:rPr lang="en-US" sz="5400" dirty="0" smtClean="0">
                <a:solidFill>
                  <a:schemeClr val="accent1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Survey Distribution</a:t>
            </a:r>
            <a:endParaRPr lang="en-US" sz="5400" b="0" i="0" u="none" strike="noStrike" cap="none" baseline="0" dirty="0">
              <a:solidFill>
                <a:schemeClr val="accent1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81000" y="1378051"/>
            <a:ext cx="5608136" cy="49329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 dirty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Distribution </a:t>
            </a:r>
            <a:r>
              <a:rPr lang="en-US" sz="2000" b="0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methods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r>
              <a:rPr lang="en-US" sz="2000" dirty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0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     </a:t>
            </a:r>
            <a:endParaRPr lang="en-US" sz="2000" b="0" i="0" u="none" strike="noStrike" cap="none" baseline="0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 dirty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Stakeholder </a:t>
            </a:r>
            <a:r>
              <a:rPr lang="en-US" sz="2000" b="0" i="0" u="none" strike="noStrike" cap="none" baseline="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meetings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r>
              <a:rPr lang="en-US" sz="200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      </a:t>
            </a:r>
            <a:endParaRPr lang="en-US" sz="2000" b="0" i="0" u="none" strike="noStrike" cap="none" baseline="0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200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Informational visual</a:t>
            </a:r>
            <a:endParaRPr lang="en-US" sz="2000" b="0" i="0" u="none" strike="noStrike" cap="none" baseline="0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2000" b="0" i="0" u="none" strike="noStrike" cap="none" baseline="0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200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Student input</a:t>
            </a:r>
            <a:endParaRPr lang="en-US" sz="2000" b="0" i="0" u="none" strike="noStrike" cap="none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r>
              <a:rPr lang="en-US" sz="2000" dirty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0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     </a:t>
            </a:r>
          </a:p>
          <a:p>
            <a:pPr marL="0" indent="0">
              <a:buSzPct val="80000"/>
              <a:buNone/>
            </a:pPr>
            <a:r>
              <a:rPr lang="en-US" sz="2000" dirty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000" dirty="0" smtClean="0">
                <a:solidFill>
                  <a:srgbClr val="3F3F3F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     </a:t>
            </a:r>
            <a:endParaRPr lang="en-US" sz="2000" dirty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en-US" sz="2000" dirty="0" smtClean="0">
              <a:solidFill>
                <a:srgbClr val="3F3F3F"/>
              </a:solidFill>
              <a:latin typeface="Baskerville Old Face" panose="02020602080505020303" pitchFamily="18" charset="0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88822" cy="96934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609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Baskerville Old Face" pitchFamily="18" charset="0"/>
              </a:rPr>
              <a:t>Total Responses: 335</a:t>
            </a:r>
            <a:endParaRPr lang="en-US" sz="1800" dirty="0"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24" y="1091049"/>
            <a:ext cx="4800600" cy="4800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277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84674"/>
            <a:ext cx="8596668" cy="1320800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Data and Results</a:t>
            </a:r>
            <a:endParaRPr lang="en-US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254567"/>
            <a:ext cx="10058399" cy="1575724"/>
          </a:xfrm>
        </p:spPr>
        <p:txBody>
          <a:bodyPr/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About 5% of survey participants are seniors.</a:t>
            </a: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Approximately 60% of students are in their 1</a:t>
            </a:r>
            <a:r>
              <a:rPr lang="en-US" sz="2400" baseline="30000" dirty="0" smtClean="0">
                <a:latin typeface="Baskerville Old Face" panose="02020602080505020303" pitchFamily="18" charset="0"/>
              </a:rPr>
              <a:t>st</a:t>
            </a:r>
            <a:r>
              <a:rPr lang="en-US" sz="2400" dirty="0" smtClean="0">
                <a:latin typeface="Baskerville Old Face" panose="02020602080505020303" pitchFamily="18" charset="0"/>
              </a:rPr>
              <a:t> or 2</a:t>
            </a:r>
            <a:r>
              <a:rPr lang="en-US" sz="2400" baseline="30000" dirty="0" smtClean="0">
                <a:latin typeface="Baskerville Old Face" panose="02020602080505020303" pitchFamily="18" charset="0"/>
              </a:rPr>
              <a:t>nd</a:t>
            </a:r>
            <a:r>
              <a:rPr lang="en-US" sz="2400" dirty="0" smtClean="0">
                <a:latin typeface="Baskerville Old Face" panose="02020602080505020303" pitchFamily="18" charset="0"/>
              </a:rPr>
              <a:t> year at Western.</a:t>
            </a: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Total Participants: 335 Students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8" name="Shape 2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88822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60762"/>
            <a:ext cx="6324776" cy="407323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0"/>
    </mc:Choice>
    <mc:Fallback xmlns="">
      <p:transition spd="slow" advTm="15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447800" y="47081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Libre Baskerville"/>
              <a:buNone/>
            </a:pPr>
            <a:r>
              <a:rPr lang="en-US" sz="5400" b="0" i="0" u="none" strike="noStrike" cap="none" baseline="0" dirty="0">
                <a:solidFill>
                  <a:schemeClr val="accent1"/>
                </a:solidFill>
                <a:latin typeface="Baskerville Old Face" panose="02020602080505020303" pitchFamily="18" charset="0"/>
                <a:ea typeface="Libre Baskerville"/>
                <a:cs typeface="Libre Baskerville"/>
                <a:sym typeface="Libre Baskerville"/>
              </a:rPr>
              <a:t>Data and Results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152400" y="997057"/>
            <a:ext cx="9403490" cy="5663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r>
              <a:rPr lang="en-US" sz="2400" b="0" i="0" u="none" strike="noStrike" cap="none" baseline="0" dirty="0" smtClean="0">
                <a:solidFill>
                  <a:srgbClr val="3F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lang="en-US" sz="1800" b="0" i="0" u="none" strike="noStrike" cap="none" baseline="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					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88822" cy="96934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322177" cy="461744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211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1" y="420689"/>
            <a:ext cx="8596668" cy="1320800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Data and Results</a:t>
            </a:r>
            <a:r>
              <a:rPr lang="en-US" sz="4400" dirty="0" smtClean="0">
                <a:solidFill>
                  <a:schemeClr val="accent1"/>
                </a:solidFill>
                <a:latin typeface="Libre Baskerville"/>
              </a:rPr>
              <a:t/>
            </a:r>
            <a:br>
              <a:rPr lang="en-US" sz="4400" dirty="0" smtClean="0">
                <a:solidFill>
                  <a:schemeClr val="accent1"/>
                </a:solidFill>
                <a:latin typeface="Libre Baskerville"/>
              </a:rPr>
            </a:br>
            <a:endParaRPr lang="en-US" sz="4400" dirty="0">
              <a:solidFill>
                <a:schemeClr val="accent1"/>
              </a:solidFill>
              <a:latin typeface="Libre Baskervill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3" y="2160589"/>
            <a:ext cx="8596668" cy="3173411"/>
          </a:xfrm>
        </p:spPr>
        <p:txBody>
          <a:bodyPr/>
          <a:lstStyle/>
          <a:p>
            <a:pPr marL="91441" indent="0">
              <a:buNone/>
            </a:pPr>
            <a:endParaRPr lang="en-US" dirty="0" smtClean="0">
              <a:latin typeface="Libre Baskerville"/>
            </a:endParaRPr>
          </a:p>
          <a:p>
            <a:pPr marL="91441" indent="0">
              <a:buNone/>
            </a:pPr>
            <a:endParaRPr lang="en-US" dirty="0">
              <a:latin typeface="Libre Baskervil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7" name="Shape 2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88822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6242510" cy="353780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29"/>
    </mc:Choice>
    <mc:Fallback xmlns="">
      <p:transition spd="slow" advTm="19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596668" cy="1320800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Data and Results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551908"/>
            <a:ext cx="8390467" cy="990600"/>
          </a:xfrm>
        </p:spPr>
        <p:txBody>
          <a:bodyPr/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“How likely are you to vote in the upcoming Spring election?”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904793" cy="426343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66"/>
    </mc:Choice>
    <mc:Fallback xmlns="">
      <p:transition spd="slow" advTm="25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7147</TotalTime>
  <Words>391</Words>
  <Application>Microsoft Office PowerPoint</Application>
  <PresentationFormat>Custom</PresentationFormat>
  <Paragraphs>114</Paragraphs>
  <Slides>14</Slides>
  <Notes>14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Green Energy Fee Survey </vt:lpstr>
      <vt:lpstr>PowerPoint Presentation</vt:lpstr>
      <vt:lpstr>GEF Background</vt:lpstr>
      <vt:lpstr>Survey Objectives </vt:lpstr>
      <vt:lpstr>Survey Distribution</vt:lpstr>
      <vt:lpstr>Data and Results</vt:lpstr>
      <vt:lpstr>Data and Results</vt:lpstr>
      <vt:lpstr>Data and Results </vt:lpstr>
      <vt:lpstr>Data and Results</vt:lpstr>
      <vt:lpstr>Why aren’t people voting?</vt:lpstr>
      <vt:lpstr>Data and Results </vt:lpstr>
      <vt:lpstr>Summary of Results</vt:lpstr>
      <vt:lpstr>Recommendations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Energy Fee Survey</dc:title>
  <dc:creator>Marcus</dc:creator>
  <cp:lastModifiedBy>Home</cp:lastModifiedBy>
  <cp:revision>89</cp:revision>
  <dcterms:modified xsi:type="dcterms:W3CDTF">2015-03-12T22:47:12Z</dcterms:modified>
</cp:coreProperties>
</file>