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08" r:id="rId1"/>
  </p:sldMasterIdLst>
  <p:notesMasterIdLst>
    <p:notesMasterId r:id="rId19"/>
  </p:notesMasterIdLst>
  <p:sldIdLst>
    <p:sldId id="256" r:id="rId2"/>
    <p:sldId id="265" r:id="rId3"/>
    <p:sldId id="260" r:id="rId4"/>
    <p:sldId id="264" r:id="rId5"/>
    <p:sldId id="258" r:id="rId6"/>
    <p:sldId id="257" r:id="rId7"/>
    <p:sldId id="263" r:id="rId8"/>
    <p:sldId id="268" r:id="rId9"/>
    <p:sldId id="270" r:id="rId10"/>
    <p:sldId id="275" r:id="rId11"/>
    <p:sldId id="274" r:id="rId12"/>
    <p:sldId id="271" r:id="rId13"/>
    <p:sldId id="272" r:id="rId14"/>
    <p:sldId id="273" r:id="rId15"/>
    <p:sldId id="267" r:id="rId16"/>
    <p:sldId id="261" r:id="rId17"/>
    <p:sldId id="26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8013" autoAdjust="0"/>
  </p:normalViewPr>
  <p:slideViewPr>
    <p:cSldViewPr snapToGrid="0">
      <p:cViewPr varScale="1">
        <p:scale>
          <a:sx n="41" d="100"/>
          <a:sy n="41" d="100"/>
        </p:scale>
        <p:origin x="894" y="4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3B6D4C-0D44-644F-8C80-99C708012051}" type="datetimeFigureOut">
              <a:rPr lang="en-US" smtClean="0"/>
              <a:t>3/15/2015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B3F1EA-E06C-0F4D-B33D-3ED4517DD32D}" type="slidenum">
              <a:rPr lang="en-US" smtClean="0"/>
              <a:t>‹#›</a:t>
            </a:fld>
            <a:endParaRPr lang="en-US"/>
          </a:p>
        </p:txBody>
      </p:sp>
    </p:spTree>
    <p:extLst>
      <p:ext uri="{BB962C8B-B14F-4D97-AF65-F5344CB8AC3E}">
        <p14:creationId xmlns:p14="http://schemas.microsoft.com/office/powerpoint/2010/main" val="142249950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next few slides</a:t>
            </a:r>
            <a:r>
              <a:rPr lang="en-US" baseline="0" dirty="0" smtClean="0"/>
              <a:t> will show some of the questions from the survey. There are a few different formats we used such as this grid which ranges from Strongly Agree to Strongly Disagree. This question regards one of the topics we wanted to address in our survey, environmental and the other two are economic and social. </a:t>
            </a:r>
            <a:endParaRPr lang="en-US" dirty="0"/>
          </a:p>
        </p:txBody>
      </p:sp>
      <p:sp>
        <p:nvSpPr>
          <p:cNvPr id="4" name="Slide Number Placeholder 3"/>
          <p:cNvSpPr>
            <a:spLocks noGrp="1"/>
          </p:cNvSpPr>
          <p:nvPr>
            <p:ph type="sldNum" sz="quarter" idx="10"/>
          </p:nvPr>
        </p:nvSpPr>
        <p:spPr/>
        <p:txBody>
          <a:bodyPr/>
          <a:lstStyle/>
          <a:p>
            <a:fld id="{45B3F1EA-E06C-0F4D-B33D-3ED4517DD32D}" type="slidenum">
              <a:rPr lang="en-US" smtClean="0"/>
              <a:t>8</a:t>
            </a:fld>
            <a:endParaRPr lang="en-US"/>
          </a:p>
        </p:txBody>
      </p:sp>
    </p:spTree>
    <p:extLst>
      <p:ext uri="{BB962C8B-B14F-4D97-AF65-F5344CB8AC3E}">
        <p14:creationId xmlns:p14="http://schemas.microsoft.com/office/powerpoint/2010/main" val="14283887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would like to thank everyone who</a:t>
            </a:r>
            <a:r>
              <a:rPr lang="en-US" baseline="0" dirty="0" smtClean="0"/>
              <a:t> helped us with our project and for listening to our presentation. Thank you! </a:t>
            </a:r>
          </a:p>
          <a:p>
            <a:endParaRPr lang="en-US" dirty="0"/>
          </a:p>
        </p:txBody>
      </p:sp>
      <p:sp>
        <p:nvSpPr>
          <p:cNvPr id="4" name="Slide Number Placeholder 3"/>
          <p:cNvSpPr>
            <a:spLocks noGrp="1"/>
          </p:cNvSpPr>
          <p:nvPr>
            <p:ph type="sldNum" sz="quarter" idx="10"/>
          </p:nvPr>
        </p:nvSpPr>
        <p:spPr/>
        <p:txBody>
          <a:bodyPr/>
          <a:lstStyle/>
          <a:p>
            <a:fld id="{45B3F1EA-E06C-0F4D-B33D-3ED4517DD32D}" type="slidenum">
              <a:rPr lang="en-US" smtClean="0"/>
              <a:t>17</a:t>
            </a:fld>
            <a:endParaRPr lang="en-US"/>
          </a:p>
        </p:txBody>
      </p:sp>
    </p:spTree>
    <p:extLst>
      <p:ext uri="{BB962C8B-B14F-4D97-AF65-F5344CB8AC3E}">
        <p14:creationId xmlns:p14="http://schemas.microsoft.com/office/powerpoint/2010/main" val="3288102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question “_______” </a:t>
            </a:r>
            <a:r>
              <a:rPr lang="en-US" baseline="0" dirty="0" smtClean="0"/>
              <a:t> is in </a:t>
            </a:r>
            <a:r>
              <a:rPr lang="en-US" dirty="0" smtClean="0"/>
              <a:t>checkbox format</a:t>
            </a:r>
            <a:r>
              <a:rPr lang="en-US" baseline="0" dirty="0" smtClean="0"/>
              <a:t> and addresses economy.</a:t>
            </a:r>
            <a:endParaRPr lang="en-US" dirty="0"/>
          </a:p>
        </p:txBody>
      </p:sp>
      <p:sp>
        <p:nvSpPr>
          <p:cNvPr id="4" name="Slide Number Placeholder 3"/>
          <p:cNvSpPr>
            <a:spLocks noGrp="1"/>
          </p:cNvSpPr>
          <p:nvPr>
            <p:ph type="sldNum" sz="quarter" idx="10"/>
          </p:nvPr>
        </p:nvSpPr>
        <p:spPr/>
        <p:txBody>
          <a:bodyPr/>
          <a:lstStyle/>
          <a:p>
            <a:fld id="{45B3F1EA-E06C-0F4D-B33D-3ED4517DD32D}" type="slidenum">
              <a:rPr lang="en-US" smtClean="0"/>
              <a:t>9</a:t>
            </a:fld>
            <a:endParaRPr lang="en-US"/>
          </a:p>
        </p:txBody>
      </p:sp>
    </p:spTree>
    <p:extLst>
      <p:ext uri="{BB962C8B-B14F-4D97-AF65-F5344CB8AC3E}">
        <p14:creationId xmlns:p14="http://schemas.microsoft.com/office/powerpoint/2010/main" val="1109075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question, in </a:t>
            </a:r>
            <a:r>
              <a:rPr lang="en-US" dirty="0" smtClean="0"/>
              <a:t>Multiple choice format,</a:t>
            </a:r>
            <a:r>
              <a:rPr lang="en-US" baseline="0" dirty="0" smtClean="0"/>
              <a:t> received mostly positive feedback and was important because it allows us to see if sustainability is marketable.</a:t>
            </a:r>
            <a:endParaRPr lang="en-US" dirty="0"/>
          </a:p>
        </p:txBody>
      </p:sp>
      <p:sp>
        <p:nvSpPr>
          <p:cNvPr id="4" name="Slide Number Placeholder 3"/>
          <p:cNvSpPr>
            <a:spLocks noGrp="1"/>
          </p:cNvSpPr>
          <p:nvPr>
            <p:ph type="sldNum" sz="quarter" idx="10"/>
          </p:nvPr>
        </p:nvSpPr>
        <p:spPr/>
        <p:txBody>
          <a:bodyPr/>
          <a:lstStyle/>
          <a:p>
            <a:fld id="{45B3F1EA-E06C-0F4D-B33D-3ED4517DD32D}" type="slidenum">
              <a:rPr lang="en-US" smtClean="0"/>
              <a:t>10</a:t>
            </a:fld>
            <a:endParaRPr lang="en-US"/>
          </a:p>
        </p:txBody>
      </p:sp>
    </p:spTree>
    <p:extLst>
      <p:ext uri="{BB962C8B-B14F-4D97-AF65-F5344CB8AC3E}">
        <p14:creationId xmlns:p14="http://schemas.microsoft.com/office/powerpoint/2010/main" val="1982382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we created</a:t>
            </a:r>
            <a:r>
              <a:rPr lang="en-US" baseline="0" dirty="0" smtClean="0"/>
              <a:t> the first draft of our survey we sent it out to faculty for feedback. We received a lot of mixed reviews, negative or positive, we took each comment into consideration and made the necessary changes on the survey. For example, this feedback quote told us we needed to put more questions about social justice on the survey and to make the distinction between justice and equity clearer.</a:t>
            </a:r>
            <a:endParaRPr lang="en-US" dirty="0"/>
          </a:p>
        </p:txBody>
      </p:sp>
      <p:sp>
        <p:nvSpPr>
          <p:cNvPr id="4" name="Slide Number Placeholder 3"/>
          <p:cNvSpPr>
            <a:spLocks noGrp="1"/>
          </p:cNvSpPr>
          <p:nvPr>
            <p:ph type="sldNum" sz="quarter" idx="10"/>
          </p:nvPr>
        </p:nvSpPr>
        <p:spPr/>
        <p:txBody>
          <a:bodyPr/>
          <a:lstStyle/>
          <a:p>
            <a:fld id="{45B3F1EA-E06C-0F4D-B33D-3ED4517DD32D}" type="slidenum">
              <a:rPr lang="en-US" smtClean="0"/>
              <a:t>11</a:t>
            </a:fld>
            <a:endParaRPr lang="en-US"/>
          </a:p>
        </p:txBody>
      </p:sp>
    </p:spTree>
    <p:extLst>
      <p:ext uri="{BB962C8B-B14F-4D97-AF65-F5344CB8AC3E}">
        <p14:creationId xmlns:p14="http://schemas.microsoft.com/office/powerpoint/2010/main" val="15646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comment from a faculty member allowed us to reword the questions so we could get more of an honest response. We also added more social justice questions from this feedback. </a:t>
            </a:r>
            <a:endParaRPr lang="en-US" dirty="0"/>
          </a:p>
        </p:txBody>
      </p:sp>
      <p:sp>
        <p:nvSpPr>
          <p:cNvPr id="4" name="Slide Number Placeholder 3"/>
          <p:cNvSpPr>
            <a:spLocks noGrp="1"/>
          </p:cNvSpPr>
          <p:nvPr>
            <p:ph type="sldNum" sz="quarter" idx="10"/>
          </p:nvPr>
        </p:nvSpPr>
        <p:spPr/>
        <p:txBody>
          <a:bodyPr/>
          <a:lstStyle/>
          <a:p>
            <a:fld id="{45B3F1EA-E06C-0F4D-B33D-3ED4517DD32D}" type="slidenum">
              <a:rPr lang="en-US" smtClean="0"/>
              <a:t>12</a:t>
            </a:fld>
            <a:endParaRPr lang="en-US"/>
          </a:p>
        </p:txBody>
      </p:sp>
    </p:spTree>
    <p:extLst>
      <p:ext uri="{BB962C8B-B14F-4D97-AF65-F5344CB8AC3E}">
        <p14:creationId xmlns:p14="http://schemas.microsoft.com/office/powerpoint/2010/main" val="2785215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type of feedback was the most common</a:t>
            </a:r>
            <a:r>
              <a:rPr lang="en-US" baseline="0" dirty="0" smtClean="0"/>
              <a:t> and asked us</a:t>
            </a:r>
            <a:r>
              <a:rPr lang="en-US" dirty="0" smtClean="0"/>
              <a:t> to go over wording and try to find the right word(s) that conveyed our purpose for the question</a:t>
            </a:r>
            <a:r>
              <a:rPr lang="en-US" baseline="0" dirty="0" smtClean="0"/>
              <a:t>. This was perhaps one of the most difficult parts of editing because of conflicting reviews</a:t>
            </a:r>
            <a:endParaRPr lang="en-US" dirty="0"/>
          </a:p>
        </p:txBody>
      </p:sp>
      <p:sp>
        <p:nvSpPr>
          <p:cNvPr id="4" name="Slide Number Placeholder 3"/>
          <p:cNvSpPr>
            <a:spLocks noGrp="1"/>
          </p:cNvSpPr>
          <p:nvPr>
            <p:ph type="sldNum" sz="quarter" idx="10"/>
          </p:nvPr>
        </p:nvSpPr>
        <p:spPr/>
        <p:txBody>
          <a:bodyPr/>
          <a:lstStyle/>
          <a:p>
            <a:fld id="{45B3F1EA-E06C-0F4D-B33D-3ED4517DD32D}" type="slidenum">
              <a:rPr lang="en-US" smtClean="0"/>
              <a:t>13</a:t>
            </a:fld>
            <a:endParaRPr lang="en-US"/>
          </a:p>
        </p:txBody>
      </p:sp>
    </p:spTree>
    <p:extLst>
      <p:ext uri="{BB962C8B-B14F-4D97-AF65-F5344CB8AC3E}">
        <p14:creationId xmlns:p14="http://schemas.microsoft.com/office/powerpoint/2010/main" val="1309707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Feedback like</a:t>
            </a:r>
            <a:r>
              <a:rPr lang="en-US" baseline="0" dirty="0" smtClean="0"/>
              <a:t> this</a:t>
            </a:r>
            <a:r>
              <a:rPr lang="en-US" dirty="0" smtClean="0"/>
              <a:t> was great to read</a:t>
            </a:r>
            <a:r>
              <a:rPr lang="en-US" baseline="0" dirty="0" smtClean="0"/>
              <a:t> and confirmed we were on the right track for some of the questions. </a:t>
            </a:r>
            <a:endParaRPr lang="en-US" dirty="0"/>
          </a:p>
        </p:txBody>
      </p:sp>
      <p:sp>
        <p:nvSpPr>
          <p:cNvPr id="4" name="Slide Number Placeholder 3"/>
          <p:cNvSpPr>
            <a:spLocks noGrp="1"/>
          </p:cNvSpPr>
          <p:nvPr>
            <p:ph type="sldNum" sz="quarter" idx="10"/>
          </p:nvPr>
        </p:nvSpPr>
        <p:spPr/>
        <p:txBody>
          <a:bodyPr/>
          <a:lstStyle/>
          <a:p>
            <a:fld id="{45B3F1EA-E06C-0F4D-B33D-3ED4517DD32D}" type="slidenum">
              <a:rPr lang="en-US" smtClean="0"/>
              <a:t>14</a:t>
            </a:fld>
            <a:endParaRPr lang="en-US"/>
          </a:p>
        </p:txBody>
      </p:sp>
    </p:spTree>
    <p:extLst>
      <p:ext uri="{BB962C8B-B14F-4D97-AF65-F5344CB8AC3E}">
        <p14:creationId xmlns:p14="http://schemas.microsoft.com/office/powerpoint/2010/main" val="3104015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Pictured here is the group in one of our editing modes which at times was frustrating and confusing. </a:t>
            </a:r>
            <a:endParaRPr lang="en-US" dirty="0"/>
          </a:p>
        </p:txBody>
      </p:sp>
      <p:sp>
        <p:nvSpPr>
          <p:cNvPr id="4" name="Slide Number Placeholder 3"/>
          <p:cNvSpPr>
            <a:spLocks noGrp="1"/>
          </p:cNvSpPr>
          <p:nvPr>
            <p:ph type="sldNum" sz="quarter" idx="10"/>
          </p:nvPr>
        </p:nvSpPr>
        <p:spPr/>
        <p:txBody>
          <a:bodyPr/>
          <a:lstStyle/>
          <a:p>
            <a:fld id="{45B3F1EA-E06C-0F4D-B33D-3ED4517DD32D}" type="slidenum">
              <a:rPr lang="en-US" smtClean="0"/>
              <a:t>15</a:t>
            </a:fld>
            <a:endParaRPr lang="en-US"/>
          </a:p>
        </p:txBody>
      </p:sp>
    </p:spTree>
    <p:extLst>
      <p:ext uri="{BB962C8B-B14F-4D97-AF65-F5344CB8AC3E}">
        <p14:creationId xmlns:p14="http://schemas.microsoft.com/office/powerpoint/2010/main" val="914019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a:t>
            </a:r>
            <a:r>
              <a:rPr lang="en-US" baseline="0" dirty="0" smtClean="0"/>
              <a:t> we only have a limited time for this project we will not be the ones distributing the survey but the O of S will send it out to the student body this upcoming Fall. </a:t>
            </a:r>
          </a:p>
          <a:p>
            <a:r>
              <a:rPr lang="en-US" baseline="0" dirty="0" smtClean="0"/>
              <a:t>Our goals for this project include, being able to monitor a freshmen’s literacy until they are seniors and graduate. We want to learn what has changed for them and how can Western utilize that data to approach sustainable literacy. </a:t>
            </a:r>
            <a:endParaRPr lang="en-US" dirty="0"/>
          </a:p>
        </p:txBody>
      </p:sp>
      <p:sp>
        <p:nvSpPr>
          <p:cNvPr id="4" name="Slide Number Placeholder 3"/>
          <p:cNvSpPr>
            <a:spLocks noGrp="1"/>
          </p:cNvSpPr>
          <p:nvPr>
            <p:ph type="sldNum" sz="quarter" idx="10"/>
          </p:nvPr>
        </p:nvSpPr>
        <p:spPr/>
        <p:txBody>
          <a:bodyPr/>
          <a:lstStyle/>
          <a:p>
            <a:fld id="{45B3F1EA-E06C-0F4D-B33D-3ED4517DD32D}" type="slidenum">
              <a:rPr lang="en-US" smtClean="0"/>
              <a:t>16</a:t>
            </a:fld>
            <a:endParaRPr lang="en-US"/>
          </a:p>
        </p:txBody>
      </p:sp>
    </p:spTree>
    <p:extLst>
      <p:ext uri="{BB962C8B-B14F-4D97-AF65-F5344CB8AC3E}">
        <p14:creationId xmlns:p14="http://schemas.microsoft.com/office/powerpoint/2010/main" val="3542717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3316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51384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673461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321165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472144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70929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3/15/2015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22988270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71131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64769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71390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3/15/2015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525757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3/15/2015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8083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3/15/2015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14921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3/15/2015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68267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3/15/2015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335331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1173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3/15/2015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38171867"/>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 id="2147483921" r:id="rId13"/>
    <p:sldLayoutId id="2147483922" r:id="rId14"/>
    <p:sldLayoutId id="2147483923" r:id="rId15"/>
    <p:sldLayoutId id="214748392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1.png"/><Relationship Id="rId4"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1.png"/><Relationship Id="rId4"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5" Type="http://schemas.openxmlformats.org/officeDocument/2006/relationships/image" Target="../media/image1.png"/><Relationship Id="rId4"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4a"/><Relationship Id="rId1" Type="http://schemas.microsoft.com/office/2007/relationships/media" Target="../media/media14.m4a"/><Relationship Id="rId5" Type="http://schemas.openxmlformats.org/officeDocument/2006/relationships/image" Target="../media/image1.png"/><Relationship Id="rId4"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4a"/><Relationship Id="rId1" Type="http://schemas.microsoft.com/office/2007/relationships/media" Target="../media/media15.m4a"/><Relationship Id="rId6" Type="http://schemas.openxmlformats.org/officeDocument/2006/relationships/image" Target="../media/image1.png"/><Relationship Id="rId5" Type="http://schemas.openxmlformats.org/officeDocument/2006/relationships/image" Target="../media/image10.jpg"/><Relationship Id="rId4"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m4a"/><Relationship Id="rId1" Type="http://schemas.microsoft.com/office/2007/relationships/media" Target="../media/media16.m4a"/><Relationship Id="rId5" Type="http://schemas.openxmlformats.org/officeDocument/2006/relationships/image" Target="../media/image1.png"/><Relationship Id="rId4"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m4a"/><Relationship Id="rId1" Type="http://schemas.microsoft.com/office/2007/relationships/media" Target="../media/media17.m4a"/><Relationship Id="rId6" Type="http://schemas.openxmlformats.org/officeDocument/2006/relationships/image" Target="../media/image1.png"/><Relationship Id="rId5" Type="http://schemas.openxmlformats.org/officeDocument/2006/relationships/image" Target="../media/image11.png"/><Relationship Id="rId4"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1.pn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1.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1.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1.png"/><Relationship Id="rId5" Type="http://schemas.openxmlformats.org/officeDocument/2006/relationships/image" Target="../media/image8.png"/><Relationship Id="rId4"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59843" y="1909006"/>
            <a:ext cx="12063663" cy="1596194"/>
          </a:xfrm>
        </p:spPr>
        <p:txBody>
          <a:bodyPr/>
          <a:lstStyle/>
          <a:p>
            <a:r>
              <a:rPr lang="en-US" sz="4800" dirty="0" smtClean="0">
                <a:latin typeface="Adobe Caslon Pro Bold" panose="0205070206050A020403" pitchFamily="18" charset="0"/>
              </a:rPr>
              <a:t/>
            </a:r>
            <a:br>
              <a:rPr lang="en-US" sz="4800" dirty="0" smtClean="0">
                <a:latin typeface="Adobe Caslon Pro Bold" panose="0205070206050A020403" pitchFamily="18" charset="0"/>
              </a:rPr>
            </a:br>
            <a:r>
              <a:rPr lang="en-US" sz="4800" dirty="0" smtClean="0">
                <a:latin typeface="Adobe Caslon Pro Bold" panose="0205070206050A020403" pitchFamily="18" charset="0"/>
              </a:rPr>
              <a:t>2015 Sustainable Literacy Survey</a:t>
            </a:r>
            <a:endParaRPr lang="en-US" sz="4800" dirty="0">
              <a:latin typeface="Adobe Caslon Pro Bold" panose="0205070206050A020403" pitchFamily="18" charset="0"/>
            </a:endParaRPr>
          </a:p>
        </p:txBody>
      </p:sp>
      <p:sp>
        <p:nvSpPr>
          <p:cNvPr id="3" name="Subtitle 2"/>
          <p:cNvSpPr>
            <a:spLocks noGrp="1"/>
          </p:cNvSpPr>
          <p:nvPr>
            <p:ph type="subTitle" idx="1"/>
          </p:nvPr>
        </p:nvSpPr>
        <p:spPr>
          <a:xfrm>
            <a:off x="1771762" y="3505200"/>
            <a:ext cx="7766936" cy="1042736"/>
          </a:xfrm>
        </p:spPr>
        <p:txBody>
          <a:bodyPr/>
          <a:lstStyle/>
          <a:p>
            <a:r>
              <a:rPr lang="en-US" dirty="0">
                <a:latin typeface="Adobe Caslon Pro Bold" panose="0205070206050A020403" pitchFamily="18" charset="0"/>
              </a:rPr>
              <a:t>Emily </a:t>
            </a:r>
            <a:r>
              <a:rPr lang="en-US" dirty="0" smtClean="0">
                <a:latin typeface="Adobe Caslon Pro Bold" panose="0205070206050A020403" pitchFamily="18" charset="0"/>
              </a:rPr>
              <a:t>Koryto, Nicole Espe, &amp; Kaeli Wells </a:t>
            </a:r>
            <a:endParaRPr lang="en-US" dirty="0">
              <a:latin typeface="Adobe Caslon Pro Bold" panose="0205070206050A020403" pitchFamily="18" charset="0"/>
            </a:endParaRPr>
          </a:p>
        </p:txBody>
      </p:sp>
      <p:sp>
        <p:nvSpPr>
          <p:cNvPr id="5" name="TextBox 4"/>
          <p:cNvSpPr txBox="1"/>
          <p:nvPr/>
        </p:nvSpPr>
        <p:spPr>
          <a:xfrm>
            <a:off x="577517" y="1909006"/>
            <a:ext cx="7603958" cy="646331"/>
          </a:xfrm>
          <a:prstGeom prst="rect">
            <a:avLst/>
          </a:prstGeom>
          <a:noFill/>
        </p:spPr>
        <p:txBody>
          <a:bodyPr wrap="square" rtlCol="0">
            <a:spAutoFit/>
          </a:bodyPr>
          <a:lstStyle/>
          <a:p>
            <a:r>
              <a:rPr lang="en-US" dirty="0" smtClean="0">
                <a:solidFill>
                  <a:schemeClr val="bg1">
                    <a:lumMod val="65000"/>
                  </a:schemeClr>
                </a:solidFill>
                <a:latin typeface="Adobe Caslon Pro Bold" panose="0205070206050A020403" pitchFamily="18" charset="0"/>
              </a:rPr>
              <a:t>The Office of Sustainability </a:t>
            </a:r>
          </a:p>
          <a:p>
            <a:r>
              <a:rPr lang="en-US" dirty="0" smtClean="0">
                <a:solidFill>
                  <a:schemeClr val="bg1">
                    <a:lumMod val="65000"/>
                  </a:schemeClr>
                </a:solidFill>
                <a:latin typeface="Adobe Caslon Pro Bold" panose="0205070206050A020403" pitchFamily="18" charset="0"/>
              </a:rPr>
              <a:t>Campus Sustainability Planning Studio </a:t>
            </a:r>
            <a:endParaRPr lang="en-US" dirty="0">
              <a:solidFill>
                <a:schemeClr val="bg1">
                  <a:lumMod val="65000"/>
                </a:schemeClr>
              </a:solidFill>
              <a:latin typeface="Adobe Caslon Pro Bold" panose="0205070206050A020403" pitchFamily="18" charset="0"/>
            </a:endParaRPr>
          </a:p>
        </p:txBody>
      </p:sp>
      <p:pic>
        <p:nvPicPr>
          <p:cNvPr id="6" name="Sound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395651213"/>
      </p:ext>
    </p:extLst>
  </p:cSld>
  <p:clrMapOvr>
    <a:masterClrMapping/>
  </p:clrMapOvr>
  <mc:AlternateContent xmlns:mc="http://schemas.openxmlformats.org/markup-compatibility/2006" xmlns:p14="http://schemas.microsoft.com/office/powerpoint/2010/main">
    <mc:Choice Requires="p14">
      <p:transition spd="slow" p14:dur="2000" advTm="20765"/>
    </mc:Choice>
    <mc:Fallback xmlns="">
      <p:transition xmlns:p14="http://schemas.microsoft.com/office/powerpoint/2010/main" spd="slow" advTm="207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774821" y="1930400"/>
            <a:ext cx="6401693" cy="1724266"/>
          </a:xfrm>
        </p:spPr>
      </p:pic>
      <p:pic>
        <p:nvPicPr>
          <p:cNvPr id="5" name="Sound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4278123804"/>
      </p:ext>
    </p:extLst>
  </p:cSld>
  <p:clrMapOvr>
    <a:masterClrMapping/>
  </p:clrMapOvr>
  <mc:AlternateContent xmlns:mc="http://schemas.openxmlformats.org/markup-compatibility/2006" xmlns:p14="http://schemas.microsoft.com/office/powerpoint/2010/main">
    <mc:Choice Requires="p14">
      <p:transition spd="slow" p14:dur="2000" advTm="11413"/>
    </mc:Choice>
    <mc:Fallback xmlns="">
      <p:transition xmlns:p14="http://schemas.microsoft.com/office/powerpoint/2010/main" spd="slow" advTm="114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dobe Caslon Pro Bold" panose="0205070206050A020403" pitchFamily="18" charset="0"/>
              </a:rPr>
              <a:t>Feedback from Faculty</a:t>
            </a:r>
            <a:endParaRPr lang="en-US" dirty="0"/>
          </a:p>
        </p:txBody>
      </p:sp>
      <p:sp>
        <p:nvSpPr>
          <p:cNvPr id="3" name="Content Placeholder 2"/>
          <p:cNvSpPr>
            <a:spLocks noGrp="1"/>
          </p:cNvSpPr>
          <p:nvPr>
            <p:ph idx="1"/>
          </p:nvPr>
        </p:nvSpPr>
        <p:spPr/>
        <p:txBody>
          <a:bodyPr/>
          <a:lstStyle/>
          <a:p>
            <a:r>
              <a:rPr lang="en-US" sz="2400" dirty="0">
                <a:latin typeface="Adobe Caslon Pro Bold" panose="0205070206050A020403" pitchFamily="18" charset="0"/>
              </a:rPr>
              <a:t>“Social equity is not the same as social justice. I'd suggest you include items that address both.”</a:t>
            </a:r>
          </a:p>
          <a:p>
            <a:endParaRPr lang="en-US" dirty="0"/>
          </a:p>
        </p:txBody>
      </p:sp>
      <p:pic>
        <p:nvPicPr>
          <p:cNvPr id="4" name="Sound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834910827"/>
      </p:ext>
    </p:extLst>
  </p:cSld>
  <p:clrMapOvr>
    <a:masterClrMapping/>
  </p:clrMapOvr>
  <mc:AlternateContent xmlns:mc="http://schemas.openxmlformats.org/markup-compatibility/2006" xmlns:p14="http://schemas.microsoft.com/office/powerpoint/2010/main">
    <mc:Choice Requires="p14">
      <p:transition spd="slow" p14:dur="2000" advTm="24392"/>
    </mc:Choice>
    <mc:Fallback xmlns="">
      <p:transition xmlns:p14="http://schemas.microsoft.com/office/powerpoint/2010/main" spd="slow" advTm="243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dobe Caslon Pro Bold" panose="0205070206050A020403" pitchFamily="18" charset="0"/>
              </a:rPr>
              <a:t>Feedback from Faculty</a:t>
            </a:r>
            <a:endParaRPr lang="en-US" dirty="0"/>
          </a:p>
        </p:txBody>
      </p:sp>
      <p:sp>
        <p:nvSpPr>
          <p:cNvPr id="3" name="Content Placeholder 2"/>
          <p:cNvSpPr>
            <a:spLocks noGrp="1"/>
          </p:cNvSpPr>
          <p:nvPr>
            <p:ph idx="1"/>
          </p:nvPr>
        </p:nvSpPr>
        <p:spPr/>
        <p:txBody>
          <a:bodyPr/>
          <a:lstStyle/>
          <a:p>
            <a:r>
              <a:rPr lang="en-US" sz="2400" dirty="0">
                <a:latin typeface="Adobe Caslon Pro Bold" panose="0205070206050A020403" pitchFamily="18" charset="0"/>
              </a:rPr>
              <a:t>“The first two items are worded in a way that it would generally be considered socially unacceptable to answer in the negative.”</a:t>
            </a:r>
          </a:p>
          <a:p>
            <a:endParaRPr lang="en-US" dirty="0"/>
          </a:p>
        </p:txBody>
      </p:sp>
      <p:pic>
        <p:nvPicPr>
          <p:cNvPr id="5" name="Sound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934152023"/>
      </p:ext>
    </p:extLst>
  </p:cSld>
  <p:clrMapOvr>
    <a:masterClrMapping/>
  </p:clrMapOvr>
  <mc:AlternateContent xmlns:mc="http://schemas.openxmlformats.org/markup-compatibility/2006" xmlns:p14="http://schemas.microsoft.com/office/powerpoint/2010/main">
    <mc:Choice Requires="p14">
      <p:transition spd="slow" p14:dur="2000" advTm="11722"/>
    </mc:Choice>
    <mc:Fallback xmlns="">
      <p:transition xmlns:p14="http://schemas.microsoft.com/office/powerpoint/2010/main" spd="slow" advTm="117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dobe Caslon Pro Bold" panose="0205070206050A020403" pitchFamily="18" charset="0"/>
              </a:rPr>
              <a:t>Feedback from Faculty</a:t>
            </a:r>
            <a:endParaRPr lang="en-US" dirty="0"/>
          </a:p>
        </p:txBody>
      </p:sp>
      <p:sp>
        <p:nvSpPr>
          <p:cNvPr id="3" name="Content Placeholder 2"/>
          <p:cNvSpPr>
            <a:spLocks noGrp="1"/>
          </p:cNvSpPr>
          <p:nvPr>
            <p:ph idx="1"/>
          </p:nvPr>
        </p:nvSpPr>
        <p:spPr/>
        <p:txBody>
          <a:bodyPr/>
          <a:lstStyle/>
          <a:p>
            <a:r>
              <a:rPr lang="en-US" sz="2400" dirty="0">
                <a:latin typeface="Adobe Caslon Pro Bold" panose="0205070206050A020403" pitchFamily="18" charset="0"/>
              </a:rPr>
              <a:t>“In what ways would you like to change or improve Western‘s sustainability reputation/brand?”</a:t>
            </a:r>
          </a:p>
          <a:p>
            <a:endParaRPr lang="en-US" dirty="0"/>
          </a:p>
        </p:txBody>
      </p:sp>
      <p:pic>
        <p:nvPicPr>
          <p:cNvPr id="4" name="Sound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772601094"/>
      </p:ext>
    </p:extLst>
  </p:cSld>
  <p:clrMapOvr>
    <a:masterClrMapping/>
  </p:clrMapOvr>
  <mc:AlternateContent xmlns:mc="http://schemas.openxmlformats.org/markup-compatibility/2006" xmlns:p14="http://schemas.microsoft.com/office/powerpoint/2010/main">
    <mc:Choice Requires="p14">
      <p:transition spd="slow" p14:dur="2000" advTm="15313"/>
    </mc:Choice>
    <mc:Fallback xmlns="">
      <p:transition xmlns:p14="http://schemas.microsoft.com/office/powerpoint/2010/main" spd="slow" advTm="153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dobe Caslon Pro Bold" panose="0205070206050A020403" pitchFamily="18" charset="0"/>
              </a:rPr>
              <a:t>Feedback from Faculty</a:t>
            </a:r>
            <a:endParaRPr lang="en-US" dirty="0"/>
          </a:p>
        </p:txBody>
      </p:sp>
      <p:sp>
        <p:nvSpPr>
          <p:cNvPr id="3" name="Content Placeholder 2"/>
          <p:cNvSpPr>
            <a:spLocks noGrp="1"/>
          </p:cNvSpPr>
          <p:nvPr>
            <p:ph idx="1"/>
          </p:nvPr>
        </p:nvSpPr>
        <p:spPr/>
        <p:txBody>
          <a:bodyPr/>
          <a:lstStyle/>
          <a:p>
            <a:r>
              <a:rPr lang="en-US" sz="2400" dirty="0">
                <a:latin typeface="Adobe Caslon Pro Bold" panose="0205070206050A020403" pitchFamily="18" charset="0"/>
              </a:rPr>
              <a:t>“Over all I think this will be a great source of information for our programs and I am excited to see the results.”</a:t>
            </a:r>
          </a:p>
          <a:p>
            <a:endParaRPr lang="en-US" dirty="0"/>
          </a:p>
        </p:txBody>
      </p:sp>
      <p:pic>
        <p:nvPicPr>
          <p:cNvPr id="4" name="Sound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759775470"/>
      </p:ext>
    </p:extLst>
  </p:cSld>
  <p:clrMapOvr>
    <a:masterClrMapping/>
  </p:clrMapOvr>
  <mc:AlternateContent xmlns:mc="http://schemas.openxmlformats.org/markup-compatibility/2006" xmlns:p14="http://schemas.microsoft.com/office/powerpoint/2010/main">
    <mc:Choice Requires="p14">
      <p:transition spd="slow" p14:dur="2000" advTm="13293"/>
    </mc:Choice>
    <mc:Fallback xmlns="">
      <p:transition xmlns:p14="http://schemas.microsoft.com/office/powerpoint/2010/main" spd="slow" advTm="132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659341" y="1343025"/>
            <a:ext cx="8099779" cy="4556126"/>
          </a:xfrm>
        </p:spPr>
      </p:pic>
      <p:pic>
        <p:nvPicPr>
          <p:cNvPr id="3" name="Sound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590042853"/>
      </p:ext>
    </p:extLst>
  </p:cSld>
  <p:clrMapOvr>
    <a:masterClrMapping/>
  </p:clrMapOvr>
  <mc:AlternateContent xmlns:mc="http://schemas.openxmlformats.org/markup-compatibility/2006" xmlns:p14="http://schemas.microsoft.com/office/powerpoint/2010/main">
    <mc:Choice Requires="p14">
      <p:transition spd="slow" p14:dur="2000" advTm="8059"/>
    </mc:Choice>
    <mc:Fallback xmlns="">
      <p:transition xmlns:p14="http://schemas.microsoft.com/office/powerpoint/2010/main" spd="slow" advTm="80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dobe Caslon Pro Bold" panose="0205070206050A020403" pitchFamily="18" charset="0"/>
              </a:rPr>
              <a:t>Upcoming Goals</a:t>
            </a:r>
            <a:endParaRPr lang="en-US" dirty="0">
              <a:latin typeface="Adobe Caslon Pro Bold" panose="0205070206050A020403" pitchFamily="18" charset="0"/>
            </a:endParaRPr>
          </a:p>
        </p:txBody>
      </p:sp>
      <p:sp>
        <p:nvSpPr>
          <p:cNvPr id="3" name="Content Placeholder 2"/>
          <p:cNvSpPr>
            <a:spLocks noGrp="1"/>
          </p:cNvSpPr>
          <p:nvPr>
            <p:ph idx="1"/>
          </p:nvPr>
        </p:nvSpPr>
        <p:spPr>
          <a:xfrm>
            <a:off x="677334" y="1623179"/>
            <a:ext cx="8596668" cy="3880773"/>
          </a:xfrm>
        </p:spPr>
        <p:txBody>
          <a:bodyPr/>
          <a:lstStyle/>
          <a:p>
            <a:r>
              <a:rPr lang="en-US" dirty="0" smtClean="0">
                <a:latin typeface="Adobe Caslon Pro Bold" panose="0205070206050A020403" pitchFamily="18" charset="0"/>
              </a:rPr>
              <a:t>Office of Sustainability will distribute survey to students in Fall 2015</a:t>
            </a:r>
          </a:p>
          <a:p>
            <a:endParaRPr lang="en-US" dirty="0" smtClean="0">
              <a:latin typeface="Adobe Caslon Pro Bold" panose="0205070206050A020403" pitchFamily="18" charset="0"/>
            </a:endParaRPr>
          </a:p>
          <a:p>
            <a:r>
              <a:rPr lang="en-US" dirty="0" smtClean="0">
                <a:latin typeface="Adobe Caslon Pro Bold" panose="0205070206050A020403" pitchFamily="18" charset="0"/>
              </a:rPr>
              <a:t>Monitor how students’ sustainability literacy changes each year</a:t>
            </a:r>
          </a:p>
          <a:p>
            <a:endParaRPr lang="en-US" dirty="0" smtClean="0">
              <a:latin typeface="Adobe Caslon Pro Bold" panose="0205070206050A020403" pitchFamily="18" charset="0"/>
            </a:endParaRPr>
          </a:p>
          <a:p>
            <a:r>
              <a:rPr lang="en-US" dirty="0" smtClean="0">
                <a:latin typeface="Adobe Caslon Pro Bold" panose="0205070206050A020403" pitchFamily="18" charset="0"/>
              </a:rPr>
              <a:t>Use data to influence how Western approaches sustainable literacy </a:t>
            </a:r>
            <a:endParaRPr lang="en-US" dirty="0">
              <a:latin typeface="Adobe Caslon Pro Bold" panose="0205070206050A020403" pitchFamily="18" charset="0"/>
            </a:endParaRPr>
          </a:p>
        </p:txBody>
      </p:sp>
      <p:pic>
        <p:nvPicPr>
          <p:cNvPr id="4" name="Sound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523282535"/>
      </p:ext>
    </p:extLst>
  </p:cSld>
  <p:clrMapOvr>
    <a:masterClrMapping/>
  </p:clrMapOvr>
  <mc:AlternateContent xmlns:mc="http://schemas.openxmlformats.org/markup-compatibility/2006" xmlns:p14="http://schemas.microsoft.com/office/powerpoint/2010/main">
    <mc:Choice Requires="p14">
      <p:transition spd="slow" p14:dur="2000" advTm="24534"/>
    </mc:Choice>
    <mc:Fallback xmlns="">
      <p:transition xmlns:p14="http://schemas.microsoft.com/office/powerpoint/2010/main" spd="slow" advTm="245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32474"/>
            <a:ext cx="8596668" cy="4764641"/>
          </a:xfrm>
        </p:spPr>
        <p:txBody>
          <a:bodyPr>
            <a:normAutofit fontScale="90000"/>
          </a:bodyPr>
          <a:lstStyle/>
          <a:p>
            <a:pPr algn="ctr"/>
            <a:r>
              <a:rPr lang="en-US" dirty="0">
                <a:latin typeface="Adobe Caslon Pro Bold" panose="0205070206050A020403" pitchFamily="18" charset="0"/>
              </a:rPr>
              <a:t/>
            </a:r>
            <a:br>
              <a:rPr lang="en-US" dirty="0">
                <a:latin typeface="Adobe Caslon Pro Bold" panose="0205070206050A020403" pitchFamily="18" charset="0"/>
              </a:rPr>
            </a:br>
            <a:r>
              <a:rPr lang="en-US" dirty="0" smtClean="0">
                <a:latin typeface="Adobe Caslon Pro Bold" panose="0205070206050A020403" pitchFamily="18" charset="0"/>
              </a:rPr>
              <a:t/>
            </a:r>
            <a:br>
              <a:rPr lang="en-US" dirty="0" smtClean="0">
                <a:latin typeface="Adobe Caslon Pro Bold" panose="0205070206050A020403" pitchFamily="18" charset="0"/>
              </a:rPr>
            </a:br>
            <a:r>
              <a:rPr lang="en-US" sz="4400" dirty="0" smtClean="0">
                <a:latin typeface="Adobe Caslon Pro Bold" panose="0205070206050A020403" pitchFamily="18" charset="0"/>
              </a:rPr>
              <a:t>Thank you for your support!</a:t>
            </a:r>
            <a:br>
              <a:rPr lang="en-US" sz="4400" dirty="0" smtClean="0">
                <a:latin typeface="Adobe Caslon Pro Bold" panose="0205070206050A020403" pitchFamily="18" charset="0"/>
              </a:rPr>
            </a:br>
            <a:r>
              <a:rPr lang="en-US" sz="4400" dirty="0" smtClean="0">
                <a:latin typeface="Adobe Caslon Pro Bold" panose="0205070206050A020403" pitchFamily="18" charset="0"/>
              </a:rPr>
              <a:t/>
            </a:r>
            <a:br>
              <a:rPr lang="en-US" sz="4400" dirty="0" smtClean="0">
                <a:latin typeface="Adobe Caslon Pro Bold" panose="0205070206050A020403" pitchFamily="18" charset="0"/>
              </a:rPr>
            </a:br>
            <a:r>
              <a:rPr lang="en-US" sz="3200" dirty="0" smtClean="0">
                <a:latin typeface="Adobe Caslon Pro Bold" panose="0205070206050A020403" pitchFamily="18" charset="0"/>
              </a:rPr>
              <a:t>If you have any questions please contact Seth </a:t>
            </a:r>
            <a:r>
              <a:rPr lang="en-US" sz="3200" dirty="0" err="1" smtClean="0">
                <a:latin typeface="Adobe Caslon Pro Bold" panose="0205070206050A020403" pitchFamily="18" charset="0"/>
              </a:rPr>
              <a:t>Vidana</a:t>
            </a:r>
            <a:r>
              <a:rPr lang="en-US" sz="3200" dirty="0" smtClean="0">
                <a:latin typeface="Adobe Caslon Pro Bold" panose="0205070206050A020403" pitchFamily="18" charset="0"/>
              </a:rPr>
              <a:t> at the Office of Sustainability.</a:t>
            </a:r>
            <a:r>
              <a:rPr lang="en-US" sz="4400" dirty="0" smtClean="0">
                <a:latin typeface="Adobe Caslon Pro Bold" panose="0205070206050A020403" pitchFamily="18" charset="0"/>
              </a:rPr>
              <a:t/>
            </a:r>
            <a:br>
              <a:rPr lang="en-US" sz="4400" dirty="0" smtClean="0">
                <a:latin typeface="Adobe Caslon Pro Bold" panose="0205070206050A020403" pitchFamily="18" charset="0"/>
              </a:rPr>
            </a:br>
            <a:r>
              <a:rPr lang="en-US" sz="4400" dirty="0">
                <a:latin typeface="Adobe Caslon Pro Bold" panose="0205070206050A020403" pitchFamily="18" charset="0"/>
              </a:rPr>
              <a:t/>
            </a:r>
            <a:br>
              <a:rPr lang="en-US" sz="4400" dirty="0">
                <a:latin typeface="Adobe Caslon Pro Bold" panose="0205070206050A020403" pitchFamily="18" charset="0"/>
              </a:rPr>
            </a:br>
            <a:endParaRPr lang="en-US" sz="4400" dirty="0">
              <a:latin typeface="Adobe Caslon Pro Bold" panose="0205070206050A020403" pitchFamily="18" charset="0"/>
            </a:endParaRPr>
          </a:p>
        </p:txBody>
      </p:sp>
      <p:pic>
        <p:nvPicPr>
          <p:cNvPr id="4" name="Content Placeholder 3"/>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3220867" y="4254591"/>
            <a:ext cx="3509602" cy="1494088"/>
          </a:xfrm>
        </p:spPr>
      </p:pic>
      <p:pic>
        <p:nvPicPr>
          <p:cNvPr id="3" name="Sound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635746767"/>
      </p:ext>
    </p:extLst>
  </p:cSld>
  <p:clrMapOvr>
    <a:masterClrMapping/>
  </p:clrMapOvr>
  <mc:AlternateContent xmlns:mc="http://schemas.openxmlformats.org/markup-compatibility/2006" xmlns:p14="http://schemas.microsoft.com/office/powerpoint/2010/main">
    <mc:Choice Requires="p14">
      <p:transition spd="slow" p14:dur="2000" advTm="8572"/>
    </mc:Choice>
    <mc:Fallback xmlns="">
      <p:transition xmlns:p14="http://schemas.microsoft.com/office/powerpoint/2010/main" spd="slow" advTm="85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155031"/>
            <a:ext cx="8596668" cy="1320800"/>
          </a:xfrm>
        </p:spPr>
        <p:txBody>
          <a:bodyPr/>
          <a:lstStyle/>
          <a:p>
            <a:r>
              <a:rPr lang="en-US" dirty="0" smtClean="0">
                <a:latin typeface="Adobe Caslon Pro Bold" panose="0205070206050A020403" pitchFamily="18" charset="0"/>
              </a:rPr>
              <a:t>Goals &amp; Commitments</a:t>
            </a:r>
            <a:endParaRPr lang="en-US" dirty="0">
              <a:latin typeface="Adobe Caslon Pro Bold" panose="0205070206050A020403" pitchFamily="18" charset="0"/>
            </a:endParaRPr>
          </a:p>
        </p:txBody>
      </p:sp>
      <p:sp>
        <p:nvSpPr>
          <p:cNvPr id="3" name="TextBox 2"/>
          <p:cNvSpPr txBox="1"/>
          <p:nvPr/>
        </p:nvSpPr>
        <p:spPr>
          <a:xfrm>
            <a:off x="2374552" y="2171538"/>
            <a:ext cx="3719223" cy="2308324"/>
          </a:xfrm>
          <a:prstGeom prst="rect">
            <a:avLst/>
          </a:prstGeom>
          <a:noFill/>
        </p:spPr>
        <p:txBody>
          <a:bodyPr wrap="none" rtlCol="0">
            <a:spAutoFit/>
          </a:bodyPr>
          <a:lstStyle/>
          <a:p>
            <a:pPr marL="285750" indent="-285750">
              <a:buFont typeface="Wingdings" panose="05000000000000000000" pitchFamily="2" charset="2"/>
              <a:buChar char="ü"/>
            </a:pPr>
            <a:endParaRPr lang="en-US" dirty="0" smtClean="0"/>
          </a:p>
          <a:p>
            <a:pPr marL="285750" indent="-285750">
              <a:buFont typeface="Wingdings" panose="05000000000000000000" pitchFamily="2" charset="2"/>
              <a:buChar char="ü"/>
            </a:pPr>
            <a:r>
              <a:rPr lang="en-US" dirty="0" smtClean="0">
                <a:latin typeface="Adobe Caslon Pro Bold" panose="0205070206050A020403" pitchFamily="18" charset="0"/>
              </a:rPr>
              <a:t>Climate Neutrality by 2050</a:t>
            </a:r>
          </a:p>
          <a:p>
            <a:pPr marL="285750" indent="-285750">
              <a:buFont typeface="Wingdings" panose="05000000000000000000" pitchFamily="2" charset="2"/>
              <a:buChar char="ü"/>
            </a:pPr>
            <a:endParaRPr lang="en-US" dirty="0" smtClean="0">
              <a:latin typeface="Adobe Caslon Pro Bold" panose="0205070206050A020403" pitchFamily="18" charset="0"/>
            </a:endParaRPr>
          </a:p>
          <a:p>
            <a:endParaRPr lang="en-US" dirty="0" smtClean="0">
              <a:latin typeface="Adobe Caslon Pro Bold" panose="0205070206050A020403" pitchFamily="18" charset="0"/>
            </a:endParaRPr>
          </a:p>
          <a:p>
            <a:pPr marL="285750" indent="-285750">
              <a:buFont typeface="Wingdings" panose="05000000000000000000" pitchFamily="2" charset="2"/>
              <a:buChar char="ü"/>
            </a:pPr>
            <a:r>
              <a:rPr lang="en-US" dirty="0" smtClean="0">
                <a:latin typeface="Adobe Caslon Pro Bold" panose="0205070206050A020403" pitchFamily="18" charset="0"/>
              </a:rPr>
              <a:t>Zero Waste Western</a:t>
            </a:r>
          </a:p>
          <a:p>
            <a:endParaRPr lang="en-US" dirty="0">
              <a:latin typeface="Adobe Caslon Pro Bold" panose="0205070206050A020403" pitchFamily="18" charset="0"/>
            </a:endParaRPr>
          </a:p>
          <a:p>
            <a:pPr marL="285750" indent="-285750">
              <a:buFont typeface="Wingdings" panose="05000000000000000000" pitchFamily="2" charset="2"/>
              <a:buChar char="ü"/>
            </a:pPr>
            <a:endParaRPr lang="en-US" dirty="0" smtClean="0">
              <a:latin typeface="Adobe Caslon Pro Bold" panose="0205070206050A020403" pitchFamily="18" charset="0"/>
            </a:endParaRPr>
          </a:p>
          <a:p>
            <a:pPr marL="285750" indent="-285750">
              <a:buFont typeface="Wingdings" panose="05000000000000000000" pitchFamily="2" charset="2"/>
              <a:buChar char="ü"/>
            </a:pPr>
            <a:r>
              <a:rPr lang="en-US" dirty="0">
                <a:latin typeface="Adobe Caslon Pro Bold" panose="0205070206050A020403" pitchFamily="18" charset="0"/>
              </a:rPr>
              <a:t>3</a:t>
            </a:r>
            <a:r>
              <a:rPr lang="en-US" dirty="0" smtClean="0">
                <a:latin typeface="Adobe Caslon Pro Bold" panose="0205070206050A020403" pitchFamily="18" charset="0"/>
              </a:rPr>
              <a:t>0% Real Food by the end of 2020</a:t>
            </a:r>
            <a:endParaRPr lang="en-US" dirty="0">
              <a:latin typeface="Adobe Caslon Pro Bold" panose="0205070206050A020403" pitchFamily="18" charset="0"/>
            </a:endParaRP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r="9515" b="-9285"/>
          <a:stretch/>
        </p:blipFill>
        <p:spPr>
          <a:xfrm>
            <a:off x="894941" y="2243221"/>
            <a:ext cx="1294807" cy="2737853"/>
          </a:xfrm>
          <a:prstGeom prst="rect">
            <a:avLst/>
          </a:prstGeom>
        </p:spPr>
      </p:pic>
      <p:pic>
        <p:nvPicPr>
          <p:cNvPr id="6" name="Sound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957223499"/>
      </p:ext>
    </p:extLst>
  </p:cSld>
  <p:clrMapOvr>
    <a:masterClrMapping/>
  </p:clrMapOvr>
  <mc:AlternateContent xmlns:mc="http://schemas.openxmlformats.org/markup-compatibility/2006" xmlns:p14="http://schemas.microsoft.com/office/powerpoint/2010/main">
    <mc:Choice Requires="p14">
      <p:transition spd="slow" p14:dur="2000" advTm="26172"/>
    </mc:Choice>
    <mc:Fallback xmlns="">
      <p:transition xmlns:p14="http://schemas.microsoft.com/office/powerpoint/2010/main" spd="slow" advTm="261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431762"/>
          </a:xfrm>
        </p:spPr>
        <p:txBody>
          <a:bodyPr>
            <a:normAutofit fontScale="90000"/>
          </a:bodyPr>
          <a:lstStyle/>
          <a:p>
            <a:pPr algn="ctr"/>
            <a:r>
              <a:rPr lang="en-US" sz="3100" dirty="0" smtClean="0">
                <a:solidFill>
                  <a:schemeClr val="tx1">
                    <a:lumMod val="95000"/>
                    <a:lumOff val="5000"/>
                  </a:schemeClr>
                </a:solidFill>
              </a:rPr>
              <a:t/>
            </a:r>
            <a:br>
              <a:rPr lang="en-US" sz="3100" dirty="0" smtClean="0">
                <a:solidFill>
                  <a:schemeClr val="tx1">
                    <a:lumMod val="95000"/>
                    <a:lumOff val="5000"/>
                  </a:schemeClr>
                </a:solidFill>
              </a:rPr>
            </a:br>
            <a:r>
              <a:rPr lang="en-US" sz="3100" dirty="0" smtClean="0">
                <a:solidFill>
                  <a:schemeClr val="tx1">
                    <a:lumMod val="95000"/>
                    <a:lumOff val="5000"/>
                  </a:schemeClr>
                </a:solidFill>
              </a:rPr>
              <a:t/>
            </a:r>
            <a:br>
              <a:rPr lang="en-US" sz="3100" dirty="0" smtClean="0">
                <a:solidFill>
                  <a:schemeClr val="tx1">
                    <a:lumMod val="95000"/>
                    <a:lumOff val="5000"/>
                  </a:schemeClr>
                </a:solidFill>
              </a:rPr>
            </a:br>
            <a:r>
              <a:rPr lang="en-US" sz="3100" dirty="0" smtClean="0">
                <a:solidFill>
                  <a:schemeClr val="tx1">
                    <a:lumMod val="95000"/>
                    <a:lumOff val="5000"/>
                  </a:schemeClr>
                </a:solidFill>
              </a:rPr>
              <a:t/>
            </a:r>
            <a:br>
              <a:rPr lang="en-US" sz="3100" dirty="0" smtClean="0">
                <a:solidFill>
                  <a:schemeClr val="tx1">
                    <a:lumMod val="95000"/>
                    <a:lumOff val="5000"/>
                  </a:schemeClr>
                </a:solidFill>
              </a:rPr>
            </a:br>
            <a:r>
              <a:rPr lang="en-US" sz="3100" dirty="0" smtClean="0">
                <a:solidFill>
                  <a:schemeClr val="tx1">
                    <a:lumMod val="95000"/>
                    <a:lumOff val="5000"/>
                  </a:schemeClr>
                </a:solidFill>
                <a:latin typeface="Adobe Caslon Pro Bold" panose="0205070206050A020403" pitchFamily="18" charset="0"/>
              </a:rPr>
              <a:t>What does sustainability literacy mean to you?</a:t>
            </a:r>
            <a:br>
              <a:rPr lang="en-US" sz="3100" dirty="0" smtClean="0">
                <a:solidFill>
                  <a:schemeClr val="tx1">
                    <a:lumMod val="95000"/>
                    <a:lumOff val="5000"/>
                  </a:schemeClr>
                </a:solidFill>
                <a:latin typeface="Adobe Caslon Pro Bold" panose="0205070206050A020403" pitchFamily="18" charset="0"/>
              </a:rPr>
            </a:br>
            <a:r>
              <a:rPr lang="en-US" sz="3100" dirty="0" smtClean="0">
                <a:solidFill>
                  <a:schemeClr val="tx1">
                    <a:lumMod val="95000"/>
                    <a:lumOff val="5000"/>
                  </a:schemeClr>
                </a:solidFill>
                <a:latin typeface="Adobe Caslon Pro Bold" panose="0205070206050A020403" pitchFamily="18" charset="0"/>
              </a:rPr>
              <a:t/>
            </a:r>
            <a:br>
              <a:rPr lang="en-US" sz="3100" dirty="0" smtClean="0">
                <a:solidFill>
                  <a:schemeClr val="tx1">
                    <a:lumMod val="95000"/>
                    <a:lumOff val="5000"/>
                  </a:schemeClr>
                </a:solidFill>
                <a:latin typeface="Adobe Caslon Pro Bold" panose="0205070206050A020403" pitchFamily="18" charset="0"/>
              </a:rPr>
            </a:br>
            <a:r>
              <a:rPr lang="en-US" sz="3100" dirty="0" smtClean="0">
                <a:solidFill>
                  <a:schemeClr val="tx1">
                    <a:lumMod val="95000"/>
                    <a:lumOff val="5000"/>
                  </a:schemeClr>
                </a:solidFill>
                <a:latin typeface="Adobe Caslon Pro Bold" panose="0205070206050A020403" pitchFamily="18" charset="0"/>
              </a:rPr>
              <a:t/>
            </a:r>
            <a:br>
              <a:rPr lang="en-US" sz="3100" dirty="0" smtClean="0">
                <a:solidFill>
                  <a:schemeClr val="tx1">
                    <a:lumMod val="95000"/>
                    <a:lumOff val="5000"/>
                  </a:schemeClr>
                </a:solidFill>
                <a:latin typeface="Adobe Caslon Pro Bold" panose="0205070206050A020403" pitchFamily="18" charset="0"/>
              </a:rPr>
            </a:br>
            <a:r>
              <a:rPr lang="en-US" sz="3100" dirty="0">
                <a:solidFill>
                  <a:schemeClr val="tx1">
                    <a:lumMod val="95000"/>
                    <a:lumOff val="5000"/>
                  </a:schemeClr>
                </a:solidFill>
                <a:latin typeface="Adobe Caslon Pro Bold" panose="0205070206050A020403" pitchFamily="18" charset="0"/>
              </a:rPr>
              <a:t/>
            </a:r>
            <a:br>
              <a:rPr lang="en-US" sz="3100" dirty="0">
                <a:solidFill>
                  <a:schemeClr val="tx1">
                    <a:lumMod val="95000"/>
                    <a:lumOff val="5000"/>
                  </a:schemeClr>
                </a:solidFill>
                <a:latin typeface="Adobe Caslon Pro Bold" panose="0205070206050A020403" pitchFamily="18" charset="0"/>
              </a:rPr>
            </a:br>
            <a:r>
              <a:rPr lang="en-US" sz="3100" dirty="0" smtClean="0">
                <a:solidFill>
                  <a:schemeClr val="tx1">
                    <a:lumMod val="95000"/>
                    <a:lumOff val="5000"/>
                  </a:schemeClr>
                </a:solidFill>
                <a:latin typeface="Adobe Caslon Pro Bold" panose="0205070206050A020403" pitchFamily="18" charset="0"/>
              </a:rPr>
              <a:t>Which programs exist to further sustainability on campus?</a:t>
            </a:r>
            <a:br>
              <a:rPr lang="en-US" sz="3100" dirty="0" smtClean="0">
                <a:solidFill>
                  <a:schemeClr val="tx1">
                    <a:lumMod val="95000"/>
                    <a:lumOff val="5000"/>
                  </a:schemeClr>
                </a:solidFill>
                <a:latin typeface="Adobe Caslon Pro Bold" panose="0205070206050A020403" pitchFamily="18" charset="0"/>
              </a:rPr>
            </a:br>
            <a:r>
              <a:rPr lang="en-US" sz="3100" dirty="0" smtClean="0">
                <a:solidFill>
                  <a:schemeClr val="tx1">
                    <a:lumMod val="95000"/>
                    <a:lumOff val="5000"/>
                  </a:schemeClr>
                </a:solidFill>
                <a:latin typeface="Adobe Caslon Pro Bold" panose="0205070206050A020403" pitchFamily="18" charset="0"/>
              </a:rPr>
              <a:t/>
            </a:r>
            <a:br>
              <a:rPr lang="en-US" sz="3100" dirty="0" smtClean="0">
                <a:solidFill>
                  <a:schemeClr val="tx1">
                    <a:lumMod val="95000"/>
                    <a:lumOff val="5000"/>
                  </a:schemeClr>
                </a:solidFill>
                <a:latin typeface="Adobe Caslon Pro Bold" panose="0205070206050A020403" pitchFamily="18" charset="0"/>
              </a:rPr>
            </a:br>
            <a:r>
              <a:rPr lang="en-US" sz="3100" dirty="0" smtClean="0">
                <a:solidFill>
                  <a:schemeClr val="tx1">
                    <a:lumMod val="95000"/>
                    <a:lumOff val="5000"/>
                  </a:schemeClr>
                </a:solidFill>
                <a:latin typeface="Adobe Caslon Pro Bold" panose="0205070206050A020403" pitchFamily="18" charset="0"/>
              </a:rPr>
              <a:t/>
            </a:r>
            <a:br>
              <a:rPr lang="en-US" sz="3100" dirty="0" smtClean="0">
                <a:solidFill>
                  <a:schemeClr val="tx1">
                    <a:lumMod val="95000"/>
                    <a:lumOff val="5000"/>
                  </a:schemeClr>
                </a:solidFill>
                <a:latin typeface="Adobe Caslon Pro Bold" panose="0205070206050A020403" pitchFamily="18" charset="0"/>
              </a:rPr>
            </a:br>
            <a:r>
              <a:rPr lang="en-US" dirty="0" smtClean="0">
                <a:latin typeface="Adobe Caslon Pro Bold" panose="0205070206050A020403" pitchFamily="18" charset="0"/>
              </a:rPr>
              <a:t/>
            </a:r>
            <a:br>
              <a:rPr lang="en-US" dirty="0" smtClean="0">
                <a:latin typeface="Adobe Caslon Pro Bold" panose="0205070206050A020403" pitchFamily="18" charset="0"/>
              </a:rPr>
            </a:br>
            <a:r>
              <a:rPr lang="en-US" dirty="0">
                <a:latin typeface="Adobe Caslon Pro Bold" panose="0205070206050A020403" pitchFamily="18" charset="0"/>
              </a:rPr>
              <a:t/>
            </a:r>
            <a:br>
              <a:rPr lang="en-US" dirty="0">
                <a:latin typeface="Adobe Caslon Pro Bold" panose="0205070206050A020403" pitchFamily="18" charset="0"/>
              </a:rPr>
            </a:br>
            <a:endParaRPr lang="en-US" dirty="0">
              <a:latin typeface="Adobe Caslon Pro Bold" panose="0205070206050A020403" pitchFamily="18" charset="0"/>
            </a:endParaRPr>
          </a:p>
        </p:txBody>
      </p:sp>
      <p:pic>
        <p:nvPicPr>
          <p:cNvPr id="4" name="Sound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4090478860"/>
      </p:ext>
    </p:extLst>
  </p:cSld>
  <p:clrMapOvr>
    <a:masterClrMapping/>
  </p:clrMapOvr>
  <mc:AlternateContent xmlns:mc="http://schemas.openxmlformats.org/markup-compatibility/2006" xmlns:p14="http://schemas.microsoft.com/office/powerpoint/2010/main">
    <mc:Choice Requires="p14">
      <p:transition spd="slow" p14:dur="2000" advTm="15926"/>
    </mc:Choice>
    <mc:Fallback xmlns="">
      <p:transition xmlns:p14="http://schemas.microsoft.com/office/powerpoint/2010/main" spd="slow" advTm="159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57726"/>
            <a:ext cx="8596668" cy="1320800"/>
          </a:xfrm>
        </p:spPr>
        <p:txBody>
          <a:bodyPr/>
          <a:lstStyle/>
          <a:p>
            <a:pPr algn="ctr"/>
            <a:r>
              <a:rPr lang="en-US" dirty="0" smtClean="0">
                <a:latin typeface="Adobe Caslon Pro Bold" panose="0205070206050A020403" pitchFamily="18" charset="0"/>
              </a:rPr>
              <a:t>Objectives</a:t>
            </a:r>
            <a:endParaRPr lang="en-US" dirty="0">
              <a:latin typeface="Adobe Caslon Pro Bold" panose="0205070206050A020403" pitchFamily="18" charset="0"/>
            </a:endParaRPr>
          </a:p>
        </p:txBody>
      </p:sp>
      <p:sp>
        <p:nvSpPr>
          <p:cNvPr id="3" name="Content Placeholder 2"/>
          <p:cNvSpPr>
            <a:spLocks noGrp="1"/>
          </p:cNvSpPr>
          <p:nvPr>
            <p:ph idx="1"/>
          </p:nvPr>
        </p:nvSpPr>
        <p:spPr>
          <a:xfrm>
            <a:off x="677334" y="1619484"/>
            <a:ext cx="8596668" cy="3880773"/>
          </a:xfrm>
        </p:spPr>
        <p:txBody>
          <a:bodyPr/>
          <a:lstStyle/>
          <a:p>
            <a:r>
              <a:rPr lang="en-US" dirty="0" smtClean="0">
                <a:latin typeface="Adobe Caslon Pro Bold" panose="0205070206050A020403" pitchFamily="18" charset="0"/>
              </a:rPr>
              <a:t>Assess </a:t>
            </a:r>
            <a:r>
              <a:rPr lang="en-US" dirty="0">
                <a:latin typeface="Adobe Caslon Pro Bold" panose="0205070206050A020403" pitchFamily="18" charset="0"/>
              </a:rPr>
              <a:t>the student knowledge of sustainability on Western's </a:t>
            </a:r>
            <a:r>
              <a:rPr lang="en-US" dirty="0" smtClean="0">
                <a:latin typeface="Adobe Caslon Pro Bold" panose="0205070206050A020403" pitchFamily="18" charset="0"/>
              </a:rPr>
              <a:t>campus</a:t>
            </a:r>
          </a:p>
          <a:p>
            <a:r>
              <a:rPr lang="en-US" dirty="0" smtClean="0">
                <a:latin typeface="Adobe Caslon Pro Bold" panose="0205070206050A020403" pitchFamily="18" charset="0"/>
              </a:rPr>
              <a:t>Track </a:t>
            </a:r>
            <a:r>
              <a:rPr lang="en-US" dirty="0">
                <a:latin typeface="Adobe Caslon Pro Bold" panose="0205070206050A020403" pitchFamily="18" charset="0"/>
              </a:rPr>
              <a:t>sustainability awareness trends </a:t>
            </a:r>
            <a:r>
              <a:rPr lang="en-US" dirty="0" smtClean="0">
                <a:latin typeface="Adobe Caslon Pro Bold" panose="0205070206050A020403" pitchFamily="18" charset="0"/>
              </a:rPr>
              <a:t>over time</a:t>
            </a:r>
          </a:p>
          <a:p>
            <a:r>
              <a:rPr lang="en-US" dirty="0" smtClean="0">
                <a:latin typeface="Adobe Caslon Pro Bold" panose="0205070206050A020403" pitchFamily="18" charset="0"/>
              </a:rPr>
              <a:t>Prioritize </a:t>
            </a:r>
            <a:r>
              <a:rPr lang="en-US" dirty="0">
                <a:latin typeface="Adobe Caslon Pro Bold" panose="0205070206050A020403" pitchFamily="18" charset="0"/>
              </a:rPr>
              <a:t>efforts to serve Western's </a:t>
            </a:r>
            <a:r>
              <a:rPr lang="en-US" dirty="0" smtClean="0">
                <a:latin typeface="Adobe Caslon Pro Bold" panose="0205070206050A020403" pitchFamily="18" charset="0"/>
              </a:rPr>
              <a:t>community</a:t>
            </a:r>
          </a:p>
          <a:p>
            <a:r>
              <a:rPr lang="en-US" dirty="0" smtClean="0">
                <a:latin typeface="Adobe Caslon Pro Bold" panose="0205070206050A020403" pitchFamily="18" charset="0"/>
              </a:rPr>
              <a:t>Collect data for the first time</a:t>
            </a:r>
            <a:endParaRPr lang="en-US" dirty="0">
              <a:latin typeface="Adobe Caslon Pro Bold" panose="0205070206050A020403" pitchFamily="18" charset="0"/>
            </a:endParaRPr>
          </a:p>
        </p:txBody>
      </p:sp>
      <p:pic>
        <p:nvPicPr>
          <p:cNvPr id="4" name="Picture 3"/>
          <p:cNvPicPr>
            <a:picLocks noChangeAspect="1"/>
          </p:cNvPicPr>
          <p:nvPr/>
        </p:nvPicPr>
        <p:blipFill>
          <a:blip r:embed="rId4"/>
          <a:stretch>
            <a:fillRect/>
          </a:stretch>
        </p:blipFill>
        <p:spPr>
          <a:xfrm>
            <a:off x="677334" y="3559870"/>
            <a:ext cx="5412046" cy="3045056"/>
          </a:xfrm>
          <a:prstGeom prst="rect">
            <a:avLst/>
          </a:prstGeom>
        </p:spPr>
      </p:pic>
      <p:pic>
        <p:nvPicPr>
          <p:cNvPr id="7" name="Sound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928130973"/>
      </p:ext>
    </p:extLst>
  </p:cSld>
  <p:clrMapOvr>
    <a:masterClrMapping/>
  </p:clrMapOvr>
  <mc:AlternateContent xmlns:mc="http://schemas.openxmlformats.org/markup-compatibility/2006" xmlns:p14="http://schemas.microsoft.com/office/powerpoint/2010/main">
    <mc:Choice Requires="p14">
      <p:transition spd="slow" p14:dur="2000" advTm="43048"/>
    </mc:Choice>
    <mc:Fallback xmlns="">
      <p:transition xmlns:p14="http://schemas.microsoft.com/office/powerpoint/2010/main" spd="slow" advTm="430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464" y="999512"/>
            <a:ext cx="4940969" cy="1278466"/>
          </a:xfrm>
        </p:spPr>
        <p:txBody>
          <a:bodyPr>
            <a:normAutofit/>
          </a:bodyPr>
          <a:lstStyle/>
          <a:p>
            <a:r>
              <a:rPr lang="en-US" sz="3200" dirty="0" smtClean="0">
                <a:latin typeface="Adobe Caslon Pro Bold" panose="0205070206050A020403" pitchFamily="18" charset="0"/>
              </a:rPr>
              <a:t>The Interviewing Process</a:t>
            </a:r>
            <a:endParaRPr lang="en-US" sz="3200" dirty="0">
              <a:latin typeface="Adobe Caslon Pro Bold" panose="0205070206050A020403" pitchFamily="18" charset="0"/>
            </a:endParaRPr>
          </a:p>
        </p:txBody>
      </p:sp>
      <p:sp>
        <p:nvSpPr>
          <p:cNvPr id="4" name="Text Placeholder 3"/>
          <p:cNvSpPr>
            <a:spLocks noGrp="1"/>
          </p:cNvSpPr>
          <p:nvPr>
            <p:ph type="body" sz="half" idx="2"/>
          </p:nvPr>
        </p:nvSpPr>
        <p:spPr>
          <a:xfrm>
            <a:off x="374633" y="2277978"/>
            <a:ext cx="4154873" cy="1130969"/>
          </a:xfrm>
        </p:spPr>
        <p:txBody>
          <a:bodyPr>
            <a:noAutofit/>
          </a:bodyPr>
          <a:lstStyle/>
          <a:p>
            <a:pPr marL="285750" indent="-285750">
              <a:buFont typeface="Arial" panose="020B0604020202020204" pitchFamily="34" charset="0"/>
              <a:buChar char="•"/>
            </a:pPr>
            <a:endParaRPr lang="en-US" sz="1600" dirty="0" smtClean="0">
              <a:latin typeface="Adobe Caslon Pro Bold" panose="0205070206050A020403" pitchFamily="18" charset="0"/>
            </a:endParaRPr>
          </a:p>
          <a:p>
            <a:r>
              <a:rPr lang="en-US" sz="1600" dirty="0" smtClean="0">
                <a:latin typeface="Adobe Caslon Pro Bold" panose="0205070206050A020403" pitchFamily="18" charset="0"/>
              </a:rPr>
              <a:t>Faculty, administrators, &amp; student leaders</a:t>
            </a:r>
          </a:p>
          <a:p>
            <a:endParaRPr lang="en-US" sz="1600" dirty="0" smtClean="0">
              <a:latin typeface="Adobe Caslon Pro Bold" panose="0205070206050A020403" pitchFamily="18" charset="0"/>
            </a:endParaRPr>
          </a:p>
          <a:p>
            <a:r>
              <a:rPr lang="en-US" sz="1600" dirty="0" smtClean="0">
                <a:latin typeface="Adobe Caslon Pro Bold" panose="0205070206050A020403" pitchFamily="18" charset="0"/>
              </a:rPr>
              <a:t>Over 20 interviews  </a:t>
            </a:r>
          </a:p>
          <a:p>
            <a:endParaRPr lang="en-US" sz="1600" dirty="0" smtClean="0">
              <a:latin typeface="Adobe Caslon Pro Bold" panose="0205070206050A020403" pitchFamily="18" charset="0"/>
            </a:endParaRPr>
          </a:p>
          <a:p>
            <a:r>
              <a:rPr lang="en-US" sz="1600" dirty="0" smtClean="0">
                <a:latin typeface="Adobe Caslon Pro Bold" panose="0205070206050A020403" pitchFamily="18" charset="0"/>
              </a:rPr>
              <a:t>Environmental, economic, and social impacts</a:t>
            </a:r>
          </a:p>
        </p:txBody>
      </p:sp>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251433" y="2277978"/>
            <a:ext cx="3329591" cy="2456531"/>
          </a:xfrm>
        </p:spPr>
      </p:pic>
      <p:pic>
        <p:nvPicPr>
          <p:cNvPr id="3" name="Sound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707996537"/>
      </p:ext>
    </p:extLst>
  </p:cSld>
  <p:clrMapOvr>
    <a:masterClrMapping/>
  </p:clrMapOvr>
  <mc:AlternateContent xmlns:mc="http://schemas.openxmlformats.org/markup-compatibility/2006" xmlns:p14="http://schemas.microsoft.com/office/powerpoint/2010/main">
    <mc:Choice Requires="p14">
      <p:transition spd="slow" p14:dur="2000" advTm="27734"/>
    </mc:Choice>
    <mc:Fallback xmlns="">
      <p:transition xmlns:p14="http://schemas.microsoft.com/office/powerpoint/2010/main" spd="slow" advTm="277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8912" y="1216240"/>
            <a:ext cx="3854528" cy="1278466"/>
          </a:xfrm>
        </p:spPr>
        <p:txBody>
          <a:bodyPr>
            <a:normAutofit fontScale="90000"/>
          </a:bodyPr>
          <a:lstStyle/>
          <a:p>
            <a:r>
              <a:rPr lang="en-US" sz="3600" dirty="0">
                <a:latin typeface="Adobe Caslon Pro Bold" panose="0205070206050A020403" pitchFamily="18" charset="0"/>
              </a:rPr>
              <a:t/>
            </a:r>
            <a:br>
              <a:rPr lang="en-US" sz="3600" dirty="0">
                <a:latin typeface="Adobe Caslon Pro Bold" panose="0205070206050A020403" pitchFamily="18" charset="0"/>
              </a:rPr>
            </a:br>
            <a:r>
              <a:rPr lang="en-US" sz="3600" dirty="0" smtClean="0">
                <a:latin typeface="Adobe Caslon Pro Bold" panose="0205070206050A020403" pitchFamily="18" charset="0"/>
              </a:rPr>
              <a:t>Interview Questions</a:t>
            </a:r>
            <a:endParaRPr lang="en-US" sz="3600" dirty="0">
              <a:latin typeface="Adobe Caslon Pro Bold" panose="0205070206050A020403" pitchFamily="18" charset="0"/>
            </a:endParaRPr>
          </a:p>
        </p:txBody>
      </p:sp>
      <p:sp>
        <p:nvSpPr>
          <p:cNvPr id="4" name="Text Placeholder 3"/>
          <p:cNvSpPr>
            <a:spLocks noGrp="1"/>
          </p:cNvSpPr>
          <p:nvPr>
            <p:ph type="body" sz="half" idx="2"/>
          </p:nvPr>
        </p:nvSpPr>
        <p:spPr>
          <a:xfrm>
            <a:off x="5088912" y="2694155"/>
            <a:ext cx="4696772" cy="2584449"/>
          </a:xfrm>
        </p:spPr>
        <p:txBody>
          <a:bodyPr>
            <a:normAutofit fontScale="77500" lnSpcReduction="20000"/>
          </a:bodyPr>
          <a:lstStyle/>
          <a:p>
            <a:r>
              <a:rPr lang="en-US" sz="2100" dirty="0" smtClean="0">
                <a:latin typeface="Adobe Caslon Pro Bold" panose="0205070206050A020403" pitchFamily="18" charset="0"/>
              </a:rPr>
              <a:t>“</a:t>
            </a:r>
            <a:r>
              <a:rPr lang="en-US" sz="2100" dirty="0">
                <a:latin typeface="Adobe Caslon Pro Bold" panose="0205070206050A020403" pitchFamily="18" charset="0"/>
              </a:rPr>
              <a:t>In which ways can we make sustainable practices more intuitive for students/ faculty</a:t>
            </a:r>
            <a:r>
              <a:rPr lang="en-US" sz="2100" dirty="0" smtClean="0">
                <a:latin typeface="Adobe Caslon Pro Bold" panose="0205070206050A020403" pitchFamily="18" charset="0"/>
              </a:rPr>
              <a:t>?”</a:t>
            </a:r>
          </a:p>
          <a:p>
            <a:endParaRPr lang="en-US" sz="2100" dirty="0" smtClean="0">
              <a:latin typeface="Adobe Caslon Pro Bold" panose="0205070206050A020403" pitchFamily="18" charset="0"/>
            </a:endParaRPr>
          </a:p>
          <a:p>
            <a:r>
              <a:rPr lang="en-US" sz="2100" dirty="0" smtClean="0">
                <a:latin typeface="Adobe Caslon Pro Bold" panose="0205070206050A020403" pitchFamily="18" charset="0"/>
              </a:rPr>
              <a:t>“How </a:t>
            </a:r>
            <a:r>
              <a:rPr lang="en-US" sz="2100" dirty="0">
                <a:latin typeface="Adobe Caslon Pro Bold" panose="0205070206050A020403" pitchFamily="18" charset="0"/>
              </a:rPr>
              <a:t>has the concept of sustainability changed in your </a:t>
            </a:r>
            <a:r>
              <a:rPr lang="en-US" sz="2100" dirty="0" smtClean="0">
                <a:latin typeface="Adobe Caslon Pro Bold" panose="0205070206050A020403" pitchFamily="18" charset="0"/>
              </a:rPr>
              <a:t>lifetime?”</a:t>
            </a:r>
          </a:p>
          <a:p>
            <a:endParaRPr lang="en-US" sz="2100" dirty="0">
              <a:latin typeface="Adobe Caslon Pro Bold" panose="0205070206050A020403" pitchFamily="18" charset="0"/>
            </a:endParaRPr>
          </a:p>
          <a:p>
            <a:r>
              <a:rPr lang="en-US" sz="2100" dirty="0">
                <a:latin typeface="Adobe Caslon Pro Bold" panose="0205070206050A020403" pitchFamily="18" charset="0"/>
              </a:rPr>
              <a:t>“What has made these kinds of surveys successful in the past? Do you have any suggestions for creating a better survey in the future?”</a:t>
            </a:r>
          </a:p>
          <a:p>
            <a:endParaRPr lang="en-US" dirty="0">
              <a:latin typeface="Adobe Caslon Pro Bold" panose="0205070206050A020403" pitchFamily="18" charset="0"/>
            </a:endParaRPr>
          </a:p>
        </p:txBody>
      </p:sp>
      <p:pic>
        <p:nvPicPr>
          <p:cNvPr id="5" name="Content Placeholder 4"/>
          <p:cNvPicPr>
            <a:picLocks noGrp="1" noChangeAspect="1"/>
          </p:cNvPicPr>
          <p:nvPr>
            <p:ph idx="1"/>
          </p:nvPr>
        </p:nvPicPr>
        <p:blipFill rotWithShape="1">
          <a:blip r:embed="rId4">
            <a:extLst>
              <a:ext uri="{28A0092B-C50C-407E-A947-70E740481C1C}">
                <a14:useLocalDpi xmlns:a14="http://schemas.microsoft.com/office/drawing/2010/main" val="0"/>
              </a:ext>
            </a:extLst>
          </a:blip>
          <a:srcRect r="18499"/>
          <a:stretch/>
        </p:blipFill>
        <p:spPr>
          <a:xfrm>
            <a:off x="393040" y="2052859"/>
            <a:ext cx="4114792" cy="2985114"/>
          </a:xfrm>
        </p:spPr>
      </p:pic>
      <p:pic>
        <p:nvPicPr>
          <p:cNvPr id="3" name="Sound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470358814"/>
      </p:ext>
    </p:extLst>
  </p:cSld>
  <p:clrMapOvr>
    <a:masterClrMapping/>
  </p:clrMapOvr>
  <mc:AlternateContent xmlns:mc="http://schemas.openxmlformats.org/markup-compatibility/2006" xmlns:p14="http://schemas.microsoft.com/office/powerpoint/2010/main">
    <mc:Choice Requires="p14">
      <p:transition spd="slow" p14:dur="2000" advTm="24678"/>
    </mc:Choice>
    <mc:Fallback xmlns="">
      <p:transition xmlns:p14="http://schemas.microsoft.com/office/powerpoint/2010/main" spd="slow" advTm="246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860" y="675782"/>
            <a:ext cx="3854528" cy="1278466"/>
          </a:xfrm>
        </p:spPr>
        <p:txBody>
          <a:bodyPr>
            <a:normAutofit/>
          </a:bodyPr>
          <a:lstStyle/>
          <a:p>
            <a:r>
              <a:rPr lang="en-US" sz="3600" dirty="0" smtClean="0">
                <a:latin typeface="Adobe Caslon Pro Bold" panose="0205070206050A020403" pitchFamily="18" charset="0"/>
              </a:rPr>
              <a:t>The Survey</a:t>
            </a:r>
            <a:endParaRPr lang="en-US" sz="3600" dirty="0">
              <a:latin typeface="Adobe Caslon Pro Bold" panose="0205070206050A020403" pitchFamily="18" charset="0"/>
            </a:endParaRPr>
          </a:p>
        </p:txBody>
      </p:sp>
      <p:pic>
        <p:nvPicPr>
          <p:cNvPr id="6" name="Content Placeholder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721769" y="675782"/>
            <a:ext cx="4765842" cy="5496092"/>
          </a:xfrm>
        </p:spPr>
      </p:pic>
      <p:sp>
        <p:nvSpPr>
          <p:cNvPr id="5" name="Text Placeholder 4"/>
          <p:cNvSpPr>
            <a:spLocks noGrp="1"/>
          </p:cNvSpPr>
          <p:nvPr>
            <p:ph type="body" sz="half" idx="2"/>
          </p:nvPr>
        </p:nvSpPr>
        <p:spPr>
          <a:xfrm>
            <a:off x="789615" y="2143406"/>
            <a:ext cx="3854528" cy="2584449"/>
          </a:xfrm>
        </p:spPr>
        <p:txBody>
          <a:bodyPr/>
          <a:lstStyle/>
          <a:p>
            <a:r>
              <a:rPr lang="en-US" sz="1800" dirty="0">
                <a:latin typeface="Adobe Caslon Pro Bold" panose="0205070206050A020403" pitchFamily="18" charset="0"/>
              </a:rPr>
              <a:t>Values</a:t>
            </a:r>
          </a:p>
          <a:p>
            <a:r>
              <a:rPr lang="en-US" sz="1800" dirty="0">
                <a:latin typeface="Adobe Caslon Pro Bold" panose="0205070206050A020403" pitchFamily="18" charset="0"/>
              </a:rPr>
              <a:t>Opinions on Western</a:t>
            </a:r>
          </a:p>
          <a:p>
            <a:r>
              <a:rPr lang="en-US" sz="1800" dirty="0">
                <a:latin typeface="Adobe Caslon Pro Bold" panose="0205070206050A020403" pitchFamily="18" charset="0"/>
              </a:rPr>
              <a:t>Behavior/ Action</a:t>
            </a:r>
          </a:p>
          <a:p>
            <a:r>
              <a:rPr lang="en-US" sz="1800" dirty="0">
                <a:latin typeface="Adobe Caslon Pro Bold" panose="0205070206050A020403" pitchFamily="18" charset="0"/>
              </a:rPr>
              <a:t>Knowledge </a:t>
            </a:r>
          </a:p>
          <a:p>
            <a:endParaRPr lang="en-US" dirty="0"/>
          </a:p>
        </p:txBody>
      </p:sp>
      <p:pic>
        <p:nvPicPr>
          <p:cNvPr id="3" name="Sound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428611452"/>
      </p:ext>
    </p:extLst>
  </p:cSld>
  <p:clrMapOvr>
    <a:masterClrMapping/>
  </p:clrMapOvr>
  <mc:AlternateContent xmlns:mc="http://schemas.openxmlformats.org/markup-compatibility/2006" xmlns:p14="http://schemas.microsoft.com/office/powerpoint/2010/main">
    <mc:Choice Requires="p14">
      <p:transition spd="slow" p14:dur="2000" advTm="57500"/>
    </mc:Choice>
    <mc:Fallback xmlns="">
      <p:transition xmlns:p14="http://schemas.microsoft.com/office/powerpoint/2010/main" spd="slow" advTm="575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291561" y="1270000"/>
            <a:ext cx="7368213" cy="4360779"/>
          </a:xfrm>
        </p:spPr>
      </p:pic>
      <p:pic>
        <p:nvPicPr>
          <p:cNvPr id="2" name="Sound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39374" y="5892800"/>
            <a:ext cx="812800" cy="812800"/>
          </a:xfrm>
          <a:prstGeom prst="rect">
            <a:avLst/>
          </a:prstGeom>
        </p:spPr>
      </p:pic>
    </p:spTree>
    <p:extLst>
      <p:ext uri="{BB962C8B-B14F-4D97-AF65-F5344CB8AC3E}">
        <p14:creationId xmlns:p14="http://schemas.microsoft.com/office/powerpoint/2010/main" val="1644730284"/>
      </p:ext>
    </p:extLst>
  </p:cSld>
  <p:clrMapOvr>
    <a:masterClrMapping/>
  </p:clrMapOvr>
  <mc:AlternateContent xmlns:mc="http://schemas.openxmlformats.org/markup-compatibility/2006" xmlns:p14="http://schemas.microsoft.com/office/powerpoint/2010/main">
    <mc:Choice Requires="p14">
      <p:transition spd="slow" p14:dur="2000" advTm="18303"/>
    </mc:Choice>
    <mc:Fallback xmlns="">
      <p:transition xmlns:p14="http://schemas.microsoft.com/office/powerpoint/2010/main" spd="slow" advTm="183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171698" y="1930400"/>
            <a:ext cx="5607940" cy="1435304"/>
          </a:xfrm>
        </p:spPr>
      </p:pic>
      <p:pic>
        <p:nvPicPr>
          <p:cNvPr id="2" name="Sound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726035443"/>
      </p:ext>
    </p:extLst>
  </p:cSld>
  <p:clrMapOvr>
    <a:masterClrMapping/>
  </p:clrMapOvr>
  <mc:AlternateContent xmlns:mc="http://schemas.openxmlformats.org/markup-compatibility/2006" xmlns:p14="http://schemas.microsoft.com/office/powerpoint/2010/main">
    <mc:Choice Requires="p14">
      <p:transition spd="slow" p14:dur="2000" advTm="19997"/>
    </mc:Choice>
    <mc:Fallback xmlns="">
      <p:transition xmlns:p14="http://schemas.microsoft.com/office/powerpoint/2010/main" spd="slow" advTm="199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Facet</Template>
  <TotalTime>449</TotalTime>
  <Words>678</Words>
  <Application>Microsoft Office PowerPoint</Application>
  <PresentationFormat>Widescreen</PresentationFormat>
  <Paragraphs>73</Paragraphs>
  <Slides>17</Slides>
  <Notes>10</Notes>
  <HiddenSlides>0</HiddenSlides>
  <MMClips>17</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Adobe Caslon Pro Bold</vt:lpstr>
      <vt:lpstr>Arial</vt:lpstr>
      <vt:lpstr>Calibri</vt:lpstr>
      <vt:lpstr>Trebuchet MS</vt:lpstr>
      <vt:lpstr>Wingdings</vt:lpstr>
      <vt:lpstr>Wingdings 3</vt:lpstr>
      <vt:lpstr>Facet</vt:lpstr>
      <vt:lpstr> 2015 Sustainable Literacy Survey</vt:lpstr>
      <vt:lpstr>Goals &amp; Commitments</vt:lpstr>
      <vt:lpstr>   What does sustainability literacy mean to you?    Which programs exist to further sustainability on campus?     </vt:lpstr>
      <vt:lpstr>Objectives</vt:lpstr>
      <vt:lpstr>The Interviewing Process</vt:lpstr>
      <vt:lpstr> Interview Questions</vt:lpstr>
      <vt:lpstr>The Survey</vt:lpstr>
      <vt:lpstr>PowerPoint Presentation</vt:lpstr>
      <vt:lpstr>PowerPoint Presentation</vt:lpstr>
      <vt:lpstr>PowerPoint Presentation</vt:lpstr>
      <vt:lpstr>Feedback from Faculty</vt:lpstr>
      <vt:lpstr>Feedback from Faculty</vt:lpstr>
      <vt:lpstr>Feedback from Faculty</vt:lpstr>
      <vt:lpstr>Feedback from Faculty</vt:lpstr>
      <vt:lpstr>PowerPoint Presentation</vt:lpstr>
      <vt:lpstr>Upcoming Goals</vt:lpstr>
      <vt:lpstr>  Thank you for your support!  If you have any questions please contact Seth Vidana at the Office of Sustainability.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2015 Sustainable Literacy Survey</dc:title>
  <dc:creator>Kaeli Wells</dc:creator>
  <cp:lastModifiedBy>Kaileykins</cp:lastModifiedBy>
  <cp:revision>56</cp:revision>
  <dcterms:created xsi:type="dcterms:W3CDTF">2015-02-23T02:30:55Z</dcterms:created>
  <dcterms:modified xsi:type="dcterms:W3CDTF">2015-03-16T06:29:23Z</dcterms:modified>
</cp:coreProperties>
</file>