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DE3FE9-4608-421C-B100-405EB221072A}">
  <a:tblStyle styleId="{3BDE3FE9-4608-421C-B100-405EB221072A}" styleName="Table_0">
    <a:wholeTbl>
      <a:tcStyle>
        <a:tcBdr>
          <a:left>
            <a:ln w="9525" cap="flat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106AD30-9225-4EA9-880C-0FEC88988284}" styleName="Table_1"/>
  <a:tblStyle styleId="{5340AA85-2C08-4662-946F-4C18570A1114}" styleName="Table_2"/>
  <a:tblStyle styleId="{F5598238-EC93-4259-A14F-B30C6CC945F1}" styleName="Table_3"/>
  <a:tblStyle styleId="{71D7E59D-0A6B-439E-BD40-AE48871A2909}" styleName="Table_4"/>
  <a:tblStyle styleId="{3F1B290D-DB99-408B-B526-ECBEAFE76656}" styleName="Table_5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8987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154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180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5644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1475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870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Talk about what KPI is &amp; why we added them</a:t>
            </a:r>
          </a:p>
        </p:txBody>
      </p:sp>
    </p:spTree>
    <p:extLst>
      <p:ext uri="{BB962C8B-B14F-4D97-AF65-F5344CB8AC3E}">
        <p14:creationId xmlns:p14="http://schemas.microsoft.com/office/powerpoint/2010/main" val="2185420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/>
              <a:t>MACKENZIE </a:t>
            </a:r>
          </a:p>
          <a:p>
            <a:pPr marL="457200" lvl="0" indent="-29845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/>
              <a:t>list them off, they are self-explanatory </a:t>
            </a:r>
          </a:p>
          <a:p>
            <a:pPr marL="457200" lvl="0" indent="-228600" rtl="0">
              <a:spcBef>
                <a:spcPts val="600"/>
              </a:spcBef>
              <a:buClr>
                <a:schemeClr val="dk1"/>
              </a:buClr>
              <a:buSzPct val="163636"/>
              <a:buFont typeface="Georgia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Total volume campus landfill </a:t>
            </a:r>
          </a:p>
          <a:p>
            <a:pPr marL="457200" lvl="0" indent="-228600" rtl="0">
              <a:spcBef>
                <a:spcPts val="600"/>
              </a:spcBef>
              <a:buClr>
                <a:schemeClr val="dk1"/>
              </a:buClr>
              <a:buSzPct val="163636"/>
              <a:buFont typeface="Georgia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Annual landfill volume per Full Time Equivalent student </a:t>
            </a:r>
          </a:p>
          <a:p>
            <a:pPr marL="457200" lvl="0" indent="-228600" rtl="0">
              <a:spcBef>
                <a:spcPts val="600"/>
              </a:spcBef>
              <a:buClr>
                <a:schemeClr val="dk1"/>
              </a:buClr>
              <a:buSzPct val="163636"/>
              <a:buFont typeface="Georgia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Percentage of organic waste in landfill </a:t>
            </a:r>
          </a:p>
          <a:p>
            <a:pPr marL="457200" lvl="0" indent="-228600" rtl="0">
              <a:spcBef>
                <a:spcPts val="600"/>
              </a:spcBef>
              <a:buClr>
                <a:schemeClr val="dk1"/>
              </a:buClr>
              <a:buSzPct val="163636"/>
              <a:buFont typeface="Georgia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Total volume of landfill, recycling, &amp; organic waste </a:t>
            </a:r>
          </a:p>
          <a:p>
            <a:pPr marL="914400" lvl="1" indent="-228600" rtl="0">
              <a:spcBef>
                <a:spcPts val="480"/>
              </a:spcBef>
              <a:buClr>
                <a:schemeClr val="dk1"/>
              </a:buClr>
              <a:buSzPct val="163636"/>
              <a:buFont typeface="Georgia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20% reduction from FY 14 levels </a:t>
            </a:r>
          </a:p>
          <a:p>
            <a:pPr marL="914400" lvl="1" indent="-228600" rtl="0">
              <a:spcBef>
                <a:spcPts val="480"/>
              </a:spcBef>
              <a:buClr>
                <a:schemeClr val="dk1"/>
              </a:buClr>
              <a:buSzPct val="163636"/>
              <a:buFont typeface="Georgia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Target: Fall quarter 2016 </a:t>
            </a:r>
          </a:p>
          <a:p>
            <a:pPr marL="457200" lvl="0" indent="-228600" rtl="0">
              <a:spcBef>
                <a:spcPts val="600"/>
              </a:spcBef>
              <a:buClr>
                <a:schemeClr val="dk1"/>
              </a:buClr>
              <a:buSzPct val="163636"/>
              <a:buFont typeface="Georgia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Percentage of incoming freshman reached with recycling education</a:t>
            </a:r>
          </a:p>
          <a:p>
            <a:pPr marL="914400" lvl="1" indent="-228600" rtl="0">
              <a:spcBef>
                <a:spcPts val="480"/>
              </a:spcBef>
              <a:buClr>
                <a:schemeClr val="dk1"/>
              </a:buClr>
              <a:buSzPct val="163636"/>
              <a:buFont typeface="Georgia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90% freshman regarding recycling education </a:t>
            </a:r>
          </a:p>
          <a:p>
            <a:pPr marL="914400" lvl="1" indent="-228600" rtl="0">
              <a:spcBef>
                <a:spcPts val="480"/>
              </a:spcBef>
              <a:buClr>
                <a:schemeClr val="dk1"/>
              </a:buClr>
              <a:buSzPct val="163636"/>
              <a:buFont typeface="Georgia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Target: Fall quarter 2015  </a:t>
            </a:r>
          </a:p>
          <a:p>
            <a:pPr marL="457200" lvl="0" indent="0" rtl="0">
              <a:spcBef>
                <a:spcPts val="600"/>
              </a:spcBef>
              <a:buNone/>
            </a:pP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spcBef>
                <a:spcPts val="600"/>
              </a:spcBef>
              <a:buSzPct val="100000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→ Reported by the Office of Sustainability </a:t>
            </a:r>
          </a:p>
        </p:txBody>
      </p:sp>
    </p:spTree>
    <p:extLst>
      <p:ext uri="{BB962C8B-B14F-4D97-AF65-F5344CB8AC3E}">
        <p14:creationId xmlns:p14="http://schemas.microsoft.com/office/powerpoint/2010/main" val="4162145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502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6968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r>
              <a:rPr lang="en"/>
              <a:t>AMEL 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r>
              <a:rPr lang="en"/>
              <a:t>list the times of the meetings, names, and what they do 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r>
              <a:rPr lang="en"/>
              <a:t>talk about the process of our project: research, interviews, draft with goals, objectives &amp; strategies, student survey in Red Square, created final document with action plan 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r>
              <a:rPr lang="en"/>
              <a:t>refer to area stakeholders table in condensed Action Plan </a:t>
            </a:r>
          </a:p>
          <a:p>
            <a:pPr lvl="0" rtl="0">
              <a:spcBef>
                <a:spcPts val="60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6036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2915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ROSIE </a:t>
            </a:r>
          </a:p>
        </p:txBody>
      </p:sp>
    </p:spTree>
    <p:extLst>
      <p:ext uri="{BB962C8B-B14F-4D97-AF65-F5344CB8AC3E}">
        <p14:creationId xmlns:p14="http://schemas.microsoft.com/office/powerpoint/2010/main" val="528140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3626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8578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603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LAUREN </a:t>
            </a:r>
          </a:p>
        </p:txBody>
      </p:sp>
    </p:spTree>
    <p:extLst>
      <p:ext uri="{BB962C8B-B14F-4D97-AF65-F5344CB8AC3E}">
        <p14:creationId xmlns:p14="http://schemas.microsoft.com/office/powerpoint/2010/main" val="1195779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r>
              <a:rPr lang="en"/>
              <a:t>LAUREN 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r>
              <a:rPr lang="en"/>
              <a:t>Stakeholder ratings of importance &amp; student survey results 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r>
              <a:rPr lang="en"/>
              <a:t>Summarize action plans (objectives, strategies- only when talking and not on pwrpt)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7145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rot="10800000" flipH="1">
            <a:off x="0" y="2984999"/>
            <a:ext cx="9144000" cy="21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2393175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rot="10800000" flipH="1">
            <a:off x="0" y="2983958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1746892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 rot="10800000" flipH="1">
            <a:off x="0" y="4412699"/>
            <a:ext cx="9144000" cy="730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flipH="1">
            <a:off x="4526627" y="3820834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 rot="10800000">
            <a:off x="4526627" y="4411617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4421726"/>
            <a:ext cx="8229600" cy="505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6676" y="76256"/>
            <a:ext cx="9134130" cy="5054792"/>
          </a:xfrm>
          <a:custGeom>
            <a:avLst/>
            <a:gdLst/>
            <a:ahLst/>
            <a:cxnLst/>
            <a:rect l="0" t="0" r="0" b="0"/>
            <a:pathLst>
              <a:path w="9157023" h="6739723" extrusionOk="0">
                <a:moveTo>
                  <a:pt x="1629" y="0"/>
                </a:moveTo>
                <a:lnTo>
                  <a:pt x="9157023" y="4340980"/>
                </a:lnTo>
                <a:lnTo>
                  <a:pt x="1593" y="6739723"/>
                </a:lnTo>
                <a:cubicBezTo>
                  <a:pt x="-3941" y="5123960"/>
                  <a:pt x="7163" y="1615763"/>
                  <a:pt x="1629" y="0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buFont typeface="Georgia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685800" y="2226900"/>
            <a:ext cx="7772400" cy="866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Waste &amp; Recycling Action Plan</a:t>
            </a:r>
            <a:r>
              <a:rPr lang="en"/>
              <a:t> 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685800" y="3093350"/>
            <a:ext cx="7772400" cy="133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Lauren Anderson, Rosie Matsumoto, Mackenzie Will, &amp; Amel Abdelli</a:t>
            </a:r>
          </a:p>
          <a:p>
            <a:pPr>
              <a:spcBef>
                <a:spcPts val="0"/>
              </a:spcBef>
              <a:buNone/>
            </a:pPr>
            <a:r>
              <a:rPr lang="en" sz="1800"/>
              <a:t>CSPS/Office of Sustainability </a:t>
            </a:r>
          </a:p>
        </p:txBody>
      </p:sp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7750" y="0"/>
            <a:ext cx="3468499" cy="24774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/>
          <p:nvPr/>
        </p:nvSpPr>
        <p:spPr>
          <a:xfrm>
            <a:off x="114300" y="4732025"/>
            <a:ext cx="8949600" cy="3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/>
              <a:t>Intro </a:t>
            </a:r>
            <a:r>
              <a:rPr lang="en" i="1"/>
              <a:t>// Stakeholders // Survey // Rankings // Action Plan // KPI’s // Conclusion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Available Resources </a:t>
            </a:r>
            <a:r>
              <a:rPr lang="en"/>
              <a:t> 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rabicPeriod"/>
            </a:pPr>
            <a:r>
              <a:rPr lang="en" sz="1800"/>
              <a:t>Recycling education in Freshman orientation to reach incoming students </a:t>
            </a:r>
          </a:p>
          <a:p>
            <a:pPr marL="9144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Enrollment &amp; Student Services </a:t>
            </a:r>
          </a:p>
          <a:p>
            <a:pPr marL="9144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September 2015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2.  Quarterly “Waste Weeks” to educate buyers on how to recycle their containers, have clearly labeled containers for sorting, and volunteer waste sorters to educate users </a:t>
            </a:r>
          </a:p>
          <a:p>
            <a:pPr marL="9144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VP Business &amp; Financial Affairs</a:t>
            </a:r>
          </a:p>
          <a:p>
            <a:pPr marL="9144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April 2015 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rabicPeriod" startAt="3"/>
            </a:pPr>
            <a:r>
              <a:rPr lang="en" sz="1800"/>
              <a:t>Campaign on consumer choices &amp; its effects on campus’ waste stream </a:t>
            </a:r>
          </a:p>
          <a:p>
            <a:pPr marL="9144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AS/Office of Sustainability </a:t>
            </a:r>
          </a:p>
          <a:p>
            <a:pPr marL="9144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September 2015 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114300" y="4732025"/>
            <a:ext cx="8949600" cy="3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/>
              <a:t>Intro // Stakeholders // Survey // Rankings // </a:t>
            </a:r>
            <a:r>
              <a:rPr lang="en" b="1" i="1"/>
              <a:t>Action Plan</a:t>
            </a:r>
            <a:r>
              <a:rPr lang="en" i="1"/>
              <a:t> // KPI’s // Conclusion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Additional Resources ($0-100,000) 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90950" y="1126425"/>
            <a:ext cx="8229600" cy="3799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1. Improved uniform signage for all recycling bins, sorting stations, and landfill containers </a:t>
            </a:r>
          </a:p>
          <a:p>
            <a:pPr marL="9144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VP Business &amp; Financial Affairs </a:t>
            </a:r>
          </a:p>
          <a:p>
            <a:pPr marL="9144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January 2016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800"/>
              <a:t>2. Compost paper towels in all campus bathrooms </a:t>
            </a:r>
          </a:p>
          <a:p>
            <a:pPr marL="9144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VP Business &amp; Financial Affairs </a:t>
            </a:r>
          </a:p>
          <a:p>
            <a:pPr marL="9144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January 2016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800"/>
              <a:t>3. All food packaging should be recyclable or compostable </a:t>
            </a:r>
          </a:p>
          <a:p>
            <a:pPr marL="9144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Enrollment &amp; Student Services </a:t>
            </a:r>
          </a:p>
          <a:p>
            <a:pPr marL="9144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January 2016 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114300" y="4732025"/>
            <a:ext cx="8949600" cy="3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/>
              <a:t>Intro // Stakeholders // Survey // Rankings // </a:t>
            </a:r>
            <a:r>
              <a:rPr lang="en" b="1" i="1"/>
              <a:t>Action Plan</a:t>
            </a:r>
            <a:r>
              <a:rPr lang="en" i="1"/>
              <a:t> // KPI’s // Conclusion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Additional Resources ($0-100,000) 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90950" y="1166200"/>
            <a:ext cx="8229600" cy="375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rabicPeriod" startAt="4"/>
            </a:pPr>
            <a:r>
              <a:rPr lang="en" sz="1800"/>
              <a:t>Implement cigarette butt litter campaign to educate on the amount of litter produced &amp; the need for improved smoking stations </a:t>
            </a:r>
          </a:p>
          <a:p>
            <a:pPr marL="9144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AS/Office of Sustainability </a:t>
            </a:r>
          </a:p>
          <a:p>
            <a:pPr marL="9144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September 2015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39" name="Shape 139"/>
          <p:cNvSpPr txBox="1"/>
          <p:nvPr/>
        </p:nvSpPr>
        <p:spPr>
          <a:xfrm>
            <a:off x="114300" y="4732025"/>
            <a:ext cx="8949600" cy="3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/>
              <a:t>Intro // Stakeholders // Survey // Rankings // </a:t>
            </a:r>
            <a:r>
              <a:rPr lang="en" b="1" i="1"/>
              <a:t>Action Plan </a:t>
            </a:r>
            <a:r>
              <a:rPr lang="en" i="1"/>
              <a:t>// KPI’s // Conclusion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225275" y="205975"/>
            <a:ext cx="8461499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Institutional Investment ($100k-1 mil)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rabicPeriod"/>
            </a:pPr>
            <a:r>
              <a:rPr lang="en" sz="1800"/>
              <a:t>Install uniform 4 part sorting depots indoors and outdoors across campus</a:t>
            </a:r>
          </a:p>
          <a:p>
            <a:pPr marL="9144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VP Business &amp; Financial Affairs </a:t>
            </a:r>
          </a:p>
          <a:p>
            <a:pPr marL="914400" lvl="0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September 2016  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114300" y="4732025"/>
            <a:ext cx="8949600" cy="3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/>
              <a:t>Intro // Stakeholders // Survey // Rankings // </a:t>
            </a:r>
            <a:r>
              <a:rPr lang="en" b="1" i="1"/>
              <a:t>Action Plan</a:t>
            </a:r>
            <a:r>
              <a:rPr lang="en" i="1"/>
              <a:t> // KPI’s // Conclusion 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Key Performance Indicators 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6362" y="1722800"/>
            <a:ext cx="4091276" cy="243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114300" y="4732025"/>
            <a:ext cx="8949600" cy="3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/>
              <a:t>Intro // Stakeholders // Survey // Rankings // Action Plan // </a:t>
            </a:r>
            <a:r>
              <a:rPr lang="en" b="1" i="1"/>
              <a:t>KPI’s </a:t>
            </a:r>
            <a:r>
              <a:rPr lang="en" i="1"/>
              <a:t>// Conclusion 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Key Performance Indicators</a:t>
            </a:r>
            <a:r>
              <a:rPr lang="en"/>
              <a:t> 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t="5482"/>
          <a:stretch/>
        </p:blipFill>
        <p:spPr>
          <a:xfrm>
            <a:off x="1760075" y="1662149"/>
            <a:ext cx="5482574" cy="27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114300" y="4732025"/>
            <a:ext cx="8949600" cy="3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/>
              <a:t>Intro // Stakeholders // Survey // Rankings // Action Plan // </a:t>
            </a:r>
            <a:r>
              <a:rPr lang="en" b="1" i="1"/>
              <a:t>KPI’s </a:t>
            </a:r>
            <a:r>
              <a:rPr lang="en" i="1"/>
              <a:t>// Conclusion</a:t>
            </a: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1159950" y="1105700"/>
            <a:ext cx="6695099" cy="222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Thank you for your time,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we will now open up discussion!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114300" y="4732025"/>
            <a:ext cx="8949600" cy="3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/>
              <a:t>Intro // Stakeholders // Survey // Rankings // Action Plan // KPI’s // </a:t>
            </a:r>
            <a:r>
              <a:rPr lang="en" b="1" i="1"/>
              <a:t>Conclusion</a:t>
            </a: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2600" y="721462"/>
            <a:ext cx="6578799" cy="370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Shape 54"/>
          <p:cNvGraphicFramePr/>
          <p:nvPr/>
        </p:nvGraphicFramePr>
        <p:xfrm>
          <a:off x="3630050" y="180637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{3BDE3FE9-4608-421C-B100-405EB221072A}</a:tableStyleId>
              </a:tblPr>
              <a:tblGrid>
                <a:gridCol w="3372825"/>
                <a:gridCol w="1586775"/>
              </a:tblGrid>
              <a:tr h="217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Custodian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Mike Smith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Mgr Building Services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Don Bakkensen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Ex. Chef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Patrick Durgan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ResRAP Coordinator(dorms)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Maddie Gavigan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Assoc Dir Univ Res for Res Life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John Purdie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Maintenance Specialist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Randy Godfrey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Dir Environmental Health Safety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Sue Sullivan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Safety Officer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Dave Keeney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Maintenance Specialist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Gary Hodge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Asst Dir FDCA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Ed Simpson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Coordinator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Charlie Ayers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Dir Campus Recreation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Marie Sather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Ass. Dir. Campus Rec srvs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Adam Leonard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Asst Dir Facility Mng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Pete Lockheart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Asst Dir VU Facilities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Greg McBride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VP of AS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Zach Dogovich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Program Support Supervisor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Rich Neyer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VU Recycling Education Coordinator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Camilla Paine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Mgr of Facilities Operations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Dave Rubel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OS Program Coordinator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Wendy Crandall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SSC Recycling Manager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Rodd Pemble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700" y="3299425"/>
            <a:ext cx="2281899" cy="11485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0" y="180650"/>
            <a:ext cx="3929400" cy="10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i="0">
                <a:solidFill>
                  <a:srgbClr val="FFFFFF"/>
                </a:solidFill>
              </a:rPr>
              <a:t>Stakeholders</a:t>
            </a:r>
            <a:r>
              <a:rPr lang="en" sz="3600" u="sng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7" name="Shape 57"/>
          <p:cNvSpPr/>
          <p:nvPr/>
        </p:nvSpPr>
        <p:spPr>
          <a:xfrm>
            <a:off x="527700" y="1271750"/>
            <a:ext cx="2874000" cy="17744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>
                <a:latin typeface="Georgia"/>
                <a:ea typeface="Georgia"/>
                <a:cs typeface="Georgia"/>
                <a:sym typeface="Georgia"/>
              </a:rPr>
              <a:t>Divisions: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Enrollment &amp; Student Services (ESS) 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Business &amp; Financial Affairs (BFA) 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Office of Sustainability (OS)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Associated Students (AS)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114300" y="4732025"/>
            <a:ext cx="8949600" cy="3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/>
              <a:t>Intro // </a:t>
            </a:r>
            <a:r>
              <a:rPr lang="en" b="1" i="1"/>
              <a:t>Stakeholders</a:t>
            </a:r>
            <a:r>
              <a:rPr lang="en" i="1"/>
              <a:t> // Survey // Rankings // Action Plan // KPI’s // Conclusion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/>
        </p:nvSpPr>
        <p:spPr>
          <a:xfrm>
            <a:off x="-1026000" y="447325"/>
            <a:ext cx="4087499" cy="42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>
                <a:solidFill>
                  <a:srgbClr val="EFEFEF"/>
                </a:solidFill>
                <a:latin typeface="Georgia"/>
                <a:ea typeface="Georgia"/>
                <a:cs typeface="Georgia"/>
                <a:sym typeface="Georgia"/>
              </a:rPr>
              <a:t>Process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t="6206" b="18104"/>
          <a:stretch/>
        </p:blipFill>
        <p:spPr>
          <a:xfrm>
            <a:off x="1965950" y="513875"/>
            <a:ext cx="6869449" cy="400097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114300" y="4732025"/>
            <a:ext cx="8949600" cy="3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/>
              <a:t>Intro // </a:t>
            </a:r>
            <a:r>
              <a:rPr lang="en" b="1" i="1"/>
              <a:t>Stakeholders </a:t>
            </a:r>
            <a:r>
              <a:rPr lang="en" i="1"/>
              <a:t>// Survey // Rankings // Action Plan // KPI’s // Conclusion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901250" y="463825"/>
            <a:ext cx="7116300" cy="11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Red Square Survey 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690425" y="1677675"/>
            <a:ext cx="6533399" cy="278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F3F3F3"/>
              </a:buClr>
              <a:buSzPct val="100000"/>
              <a:buFont typeface="Georgia"/>
              <a:buChar char="●"/>
            </a:pPr>
            <a:r>
              <a:rPr lang="en" sz="1800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rPr>
              <a:t>229 responses </a:t>
            </a:r>
          </a:p>
          <a:p>
            <a:pPr marL="457200" lvl="0" indent="-342900" rtl="0">
              <a:spcBef>
                <a:spcPts val="0"/>
              </a:spcBef>
              <a:buClr>
                <a:srgbClr val="F3F3F3"/>
              </a:buClr>
              <a:buSzPct val="100000"/>
              <a:buFont typeface="Georgia"/>
              <a:buChar char="●"/>
            </a:pPr>
            <a:r>
              <a:rPr lang="en" sz="1800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rPr>
              <a:t>93% students </a:t>
            </a:r>
          </a:p>
          <a:p>
            <a:pPr marL="457200" lvl="0" indent="-342900" rtl="0">
              <a:spcBef>
                <a:spcPts val="0"/>
              </a:spcBef>
              <a:buClr>
                <a:srgbClr val="F3F3F3"/>
              </a:buClr>
              <a:buSzPct val="100000"/>
              <a:buFont typeface="Georgia"/>
              <a:buChar char="●"/>
            </a:pPr>
            <a:r>
              <a:rPr lang="en" sz="1800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rPr>
              <a:t>40% seniors </a:t>
            </a:r>
          </a:p>
          <a:p>
            <a:pPr marL="457200" lvl="0" indent="-342900" rtl="0">
              <a:spcBef>
                <a:spcPts val="0"/>
              </a:spcBef>
              <a:buClr>
                <a:srgbClr val="F3F3F3"/>
              </a:buClr>
              <a:buSzPct val="100000"/>
              <a:buFont typeface="Georgia"/>
              <a:buChar char="●"/>
            </a:pPr>
            <a:r>
              <a:rPr lang="en" sz="1800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rPr>
              <a:t>76% live off campus </a:t>
            </a:r>
          </a:p>
          <a:p>
            <a:pPr marL="457200" lvl="0" indent="-342900" rtl="0">
              <a:spcBef>
                <a:spcPts val="0"/>
              </a:spcBef>
              <a:buClr>
                <a:srgbClr val="F3F3F3"/>
              </a:buClr>
              <a:buSzPct val="100000"/>
              <a:buFont typeface="Georgia"/>
              <a:buChar char="●"/>
            </a:pPr>
            <a:r>
              <a:rPr lang="en" sz="1800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rPr>
              <a:t>Wide range of majors  </a:t>
            </a:r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 r="15397"/>
          <a:stretch/>
        </p:blipFill>
        <p:spPr>
          <a:xfrm>
            <a:off x="4033675" y="1736575"/>
            <a:ext cx="4337025" cy="288364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114300" y="4732025"/>
            <a:ext cx="8949600" cy="3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/>
              <a:t>Intro // Stakeholders // </a:t>
            </a:r>
            <a:r>
              <a:rPr lang="en" b="1" i="1"/>
              <a:t>Survey</a:t>
            </a:r>
            <a:r>
              <a:rPr lang="en" i="1"/>
              <a:t> // Rankings // Action Plan // KPI’s // Conclusion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575" y="1020475"/>
            <a:ext cx="3286125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543350" y="265050"/>
            <a:ext cx="7884899" cy="67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2600"/>
              </a:spcBef>
              <a:spcAft>
                <a:spcPts val="80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How easy is it for you to find a place to recycle organic waste in outdoor areas on campus?</a:t>
            </a:r>
          </a:p>
        </p:txBody>
      </p:sp>
      <p:graphicFrame>
        <p:nvGraphicFramePr>
          <p:cNvPr id="80" name="Shape 80"/>
          <p:cNvGraphicFramePr/>
          <p:nvPr/>
        </p:nvGraphicFramePr>
        <p:xfrm>
          <a:off x="4591875" y="918912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{3106AD30-9225-4EA9-880C-0FEC88988284}</a:tableStyleId>
              </a:tblPr>
              <a:tblGrid>
                <a:gridCol w="1938675"/>
                <a:gridCol w="827150"/>
                <a:gridCol w="1137350"/>
              </a:tblGrid>
              <a:tr h="2095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Very easy</a:t>
                      </a:r>
                    </a:p>
                  </a:txBody>
                  <a:tcPr marL="91425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22</a:t>
                      </a:r>
                    </a:p>
                  </a:txBody>
                  <a:tcPr marL="175250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</a:rPr>
                        <a:t>10%</a:t>
                      </a:r>
                    </a:p>
                  </a:txBody>
                  <a:tcPr marL="175250" marR="91425" marT="91425" marB="63500"/>
                </a:tc>
              </a:tr>
              <a:tr h="2095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Easy</a:t>
                      </a:r>
                    </a:p>
                  </a:txBody>
                  <a:tcPr marL="91425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31</a:t>
                      </a:r>
                    </a:p>
                  </a:txBody>
                  <a:tcPr marL="175250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</a:rPr>
                        <a:t>14%</a:t>
                      </a:r>
                    </a:p>
                  </a:txBody>
                  <a:tcPr marL="175250" marR="91425" marT="91425" marB="63500"/>
                </a:tc>
              </a:tr>
              <a:tr h="2095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Neutral</a:t>
                      </a:r>
                    </a:p>
                  </a:txBody>
                  <a:tcPr marL="91425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63</a:t>
                      </a:r>
                    </a:p>
                  </a:txBody>
                  <a:tcPr marL="175250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</a:rPr>
                        <a:t>28%</a:t>
                      </a:r>
                    </a:p>
                  </a:txBody>
                  <a:tcPr marL="175250" marR="91425" marT="91425" marB="63500"/>
                </a:tc>
              </a:tr>
              <a:tr h="2095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Difficult</a:t>
                      </a:r>
                    </a:p>
                  </a:txBody>
                  <a:tcPr marL="91425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71</a:t>
                      </a:r>
                    </a:p>
                  </a:txBody>
                  <a:tcPr marL="175250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</a:rPr>
                        <a:t>31%</a:t>
                      </a:r>
                    </a:p>
                  </a:txBody>
                  <a:tcPr marL="175250" marR="91425" marT="91425" marB="63500"/>
                </a:tc>
              </a:tr>
              <a:tr h="2095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Very difficult</a:t>
                      </a:r>
                    </a:p>
                  </a:txBody>
                  <a:tcPr marL="91425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41</a:t>
                      </a:r>
                    </a:p>
                  </a:txBody>
                  <a:tcPr marL="175250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</a:rPr>
                        <a:t>18%</a:t>
                      </a:r>
                    </a:p>
                  </a:txBody>
                  <a:tcPr marL="175250" marR="91425" marT="91425" marB="63500"/>
                </a:tc>
              </a:tr>
            </a:tbl>
          </a:graphicData>
        </a:graphic>
      </p:graphicFrame>
      <p:sp>
        <p:nvSpPr>
          <p:cNvPr id="81" name="Shape 81"/>
          <p:cNvSpPr txBox="1"/>
          <p:nvPr/>
        </p:nvSpPr>
        <p:spPr>
          <a:xfrm>
            <a:off x="543350" y="2153425"/>
            <a:ext cx="8136900" cy="112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2600"/>
              </a:spcBef>
              <a:spcAft>
                <a:spcPts val="80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"It is important to me to have campaigns to reduce the amount of cigarette butt litter on campus."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275" y="3160625"/>
            <a:ext cx="3286125" cy="14287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3" name="Shape 83"/>
          <p:cNvGraphicFramePr/>
          <p:nvPr/>
        </p:nvGraphicFramePr>
        <p:xfrm>
          <a:off x="4458750" y="3059062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{5340AA85-2C08-4662-946F-4C18570A1114}</a:tableStyleId>
              </a:tblPr>
              <a:tblGrid>
                <a:gridCol w="2328675"/>
                <a:gridCol w="864925"/>
                <a:gridCol w="975825"/>
              </a:tblGrid>
              <a:tr h="2095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Strongly Agree</a:t>
                      </a:r>
                    </a:p>
                  </a:txBody>
                  <a:tcPr marL="91425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135</a:t>
                      </a:r>
                    </a:p>
                  </a:txBody>
                  <a:tcPr marL="175250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</a:rPr>
                        <a:t>59%</a:t>
                      </a:r>
                    </a:p>
                  </a:txBody>
                  <a:tcPr marL="175250" marR="91425" marT="91425" marB="63500"/>
                </a:tc>
              </a:tr>
              <a:tr h="2095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Agree</a:t>
                      </a:r>
                    </a:p>
                  </a:txBody>
                  <a:tcPr marL="91425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47</a:t>
                      </a:r>
                    </a:p>
                  </a:txBody>
                  <a:tcPr marL="175250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</a:rPr>
                        <a:t>21%</a:t>
                      </a:r>
                    </a:p>
                  </a:txBody>
                  <a:tcPr marL="175250" marR="91425" marT="91425" marB="63500"/>
                </a:tc>
              </a:tr>
              <a:tr h="2095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Neutral</a:t>
                      </a:r>
                    </a:p>
                  </a:txBody>
                  <a:tcPr marL="91425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36</a:t>
                      </a:r>
                    </a:p>
                  </a:txBody>
                  <a:tcPr marL="175250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</a:rPr>
                        <a:t>16%</a:t>
                      </a:r>
                    </a:p>
                  </a:txBody>
                  <a:tcPr marL="175250" marR="91425" marT="91425" marB="63500"/>
                </a:tc>
              </a:tr>
              <a:tr h="2095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Disagree</a:t>
                      </a:r>
                    </a:p>
                  </a:txBody>
                  <a:tcPr marL="91425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6</a:t>
                      </a:r>
                    </a:p>
                  </a:txBody>
                  <a:tcPr marL="175250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</a:rPr>
                        <a:t>3%</a:t>
                      </a:r>
                    </a:p>
                  </a:txBody>
                  <a:tcPr marL="175250" marR="91425" marT="91425" marB="63500"/>
                </a:tc>
              </a:tr>
              <a:tr h="2095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Strongly Disagree</a:t>
                      </a:r>
                    </a:p>
                  </a:txBody>
                  <a:tcPr marL="91425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4</a:t>
                      </a:r>
                    </a:p>
                  </a:txBody>
                  <a:tcPr marL="175250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</a:rPr>
                        <a:t>2%</a:t>
                      </a:r>
                    </a:p>
                  </a:txBody>
                  <a:tcPr marL="175250" marR="91425" marT="91425" marB="63500"/>
                </a:tc>
              </a:tr>
            </a:tbl>
          </a:graphicData>
        </a:graphic>
      </p:graphicFrame>
      <p:sp>
        <p:nvSpPr>
          <p:cNvPr id="84" name="Shape 84"/>
          <p:cNvSpPr txBox="1"/>
          <p:nvPr/>
        </p:nvSpPr>
        <p:spPr>
          <a:xfrm>
            <a:off x="114300" y="4732025"/>
            <a:ext cx="8949600" cy="3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/>
              <a:t>Intro // Stakeholders // </a:t>
            </a:r>
            <a:r>
              <a:rPr lang="en" b="1" i="1"/>
              <a:t>Survey</a:t>
            </a:r>
            <a:r>
              <a:rPr lang="en" i="1"/>
              <a:t> // Rankings // Action Plan // KPI’s // Conclusion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689100" y="0"/>
            <a:ext cx="743459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2600"/>
              </a:spcBef>
              <a:spcAft>
                <a:spcPts val="80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"I would like to see better organic waste sorting options on campus."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300" b="1">
              <a:solidFill>
                <a:schemeClr val="dk1"/>
              </a:solidFill>
            </a:endParaRP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9325" y="848125"/>
            <a:ext cx="3286125" cy="14287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1" name="Shape 91"/>
          <p:cNvGraphicFramePr/>
          <p:nvPr/>
        </p:nvGraphicFramePr>
        <p:xfrm>
          <a:off x="5135200" y="72885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{F5598238-EC93-4259-A14F-B30C6CC945F1}</a:tableStyleId>
              </a:tblPr>
              <a:tblGrid>
                <a:gridCol w="2062225"/>
                <a:gridCol w="766000"/>
                <a:gridCol w="864175"/>
              </a:tblGrid>
              <a:tr h="3985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Strongly Agree</a:t>
                      </a:r>
                    </a:p>
                  </a:txBody>
                  <a:tcPr marL="91425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132</a:t>
                      </a:r>
                    </a:p>
                  </a:txBody>
                  <a:tcPr marL="175250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</a:rPr>
                        <a:t>58%</a:t>
                      </a:r>
                    </a:p>
                  </a:txBody>
                  <a:tcPr marL="175250" marR="91425" marT="91425" marB="63500"/>
                </a:tc>
              </a:tr>
              <a:tr h="3175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Agree</a:t>
                      </a:r>
                    </a:p>
                  </a:txBody>
                  <a:tcPr marL="91425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68</a:t>
                      </a:r>
                    </a:p>
                  </a:txBody>
                  <a:tcPr marL="175250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</a:rPr>
                        <a:t>30%</a:t>
                      </a:r>
                    </a:p>
                  </a:txBody>
                  <a:tcPr marL="175250" marR="91425" marT="91425" marB="63500"/>
                </a:tc>
              </a:tr>
              <a:tr h="3175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Neutral</a:t>
                      </a:r>
                    </a:p>
                  </a:txBody>
                  <a:tcPr marL="91425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23</a:t>
                      </a:r>
                    </a:p>
                  </a:txBody>
                  <a:tcPr marL="175250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</a:rPr>
                        <a:t>10%</a:t>
                      </a:r>
                    </a:p>
                  </a:txBody>
                  <a:tcPr marL="175250" marR="91425" marT="91425" marB="63500"/>
                </a:tc>
              </a:tr>
              <a:tr h="3175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Disagree</a:t>
                      </a:r>
                    </a:p>
                  </a:txBody>
                  <a:tcPr marL="91425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2</a:t>
                      </a:r>
                    </a:p>
                  </a:txBody>
                  <a:tcPr marL="175250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</a:rPr>
                        <a:t>1%</a:t>
                      </a:r>
                    </a:p>
                  </a:txBody>
                  <a:tcPr marL="175250" marR="91425" marT="91425" marB="63500"/>
                </a:tc>
              </a:tr>
              <a:tr h="3175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Strongly Disagree</a:t>
                      </a:r>
                    </a:p>
                  </a:txBody>
                  <a:tcPr marL="91425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3</a:t>
                      </a:r>
                    </a:p>
                  </a:txBody>
                  <a:tcPr marL="175250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</a:rPr>
                        <a:t>1%</a:t>
                      </a:r>
                    </a:p>
                  </a:txBody>
                  <a:tcPr marL="175250" marR="91425" marT="91425" marB="63500"/>
                </a:tc>
              </a:tr>
            </a:tbl>
          </a:graphicData>
        </a:graphic>
      </p:graphicFrame>
      <p:sp>
        <p:nvSpPr>
          <p:cNvPr id="92" name="Shape 92"/>
          <p:cNvSpPr txBox="1"/>
          <p:nvPr/>
        </p:nvSpPr>
        <p:spPr>
          <a:xfrm>
            <a:off x="689100" y="2447075"/>
            <a:ext cx="8119500" cy="53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2600"/>
              </a:spcBef>
              <a:spcAft>
                <a:spcPts val="80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How important is to you to buy items on campus with minimal packaging or recycleable packaging?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3050" y="3147375"/>
            <a:ext cx="3286125" cy="14287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4" name="Shape 94"/>
          <p:cNvGraphicFramePr/>
          <p:nvPr/>
        </p:nvGraphicFramePr>
        <p:xfrm>
          <a:off x="4909950" y="307165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{71D7E59D-0A6B-439E-BD40-AE48871A2909}</a:tableStyleId>
              </a:tblPr>
              <a:tblGrid>
                <a:gridCol w="2414300"/>
                <a:gridCol w="697450"/>
                <a:gridCol w="786875"/>
              </a:tblGrid>
              <a:tr h="2095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Very important</a:t>
                      </a:r>
                    </a:p>
                  </a:txBody>
                  <a:tcPr marL="91425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150</a:t>
                      </a:r>
                    </a:p>
                  </a:txBody>
                  <a:tcPr marL="175250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</a:rPr>
                        <a:t>66%</a:t>
                      </a:r>
                    </a:p>
                  </a:txBody>
                  <a:tcPr marL="175250" marR="91425" marT="91425" marB="63500"/>
                </a:tc>
              </a:tr>
              <a:tr h="2095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Somewhat important</a:t>
                      </a:r>
                    </a:p>
                  </a:txBody>
                  <a:tcPr marL="91425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58</a:t>
                      </a:r>
                    </a:p>
                  </a:txBody>
                  <a:tcPr marL="175250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</a:rPr>
                        <a:t>25%</a:t>
                      </a:r>
                    </a:p>
                  </a:txBody>
                  <a:tcPr marL="175250" marR="91425" marT="91425" marB="63500"/>
                </a:tc>
              </a:tr>
              <a:tr h="2095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Neutral</a:t>
                      </a:r>
                    </a:p>
                  </a:txBody>
                  <a:tcPr marL="91425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13</a:t>
                      </a:r>
                    </a:p>
                  </a:txBody>
                  <a:tcPr marL="175250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</a:rPr>
                        <a:t>6%</a:t>
                      </a:r>
                    </a:p>
                  </a:txBody>
                  <a:tcPr marL="175250" marR="91425" marT="91425" marB="63500"/>
                </a:tc>
              </a:tr>
              <a:tr h="2095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Somewhat unimportant</a:t>
                      </a:r>
                    </a:p>
                  </a:txBody>
                  <a:tcPr marL="91425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6</a:t>
                      </a:r>
                    </a:p>
                  </a:txBody>
                  <a:tcPr marL="175250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</a:rPr>
                        <a:t>3%</a:t>
                      </a:r>
                    </a:p>
                  </a:txBody>
                  <a:tcPr marL="175250" marR="91425" marT="91425" marB="63500"/>
                </a:tc>
              </a:tr>
              <a:tr h="2095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Very unimportant</a:t>
                      </a:r>
                    </a:p>
                  </a:txBody>
                  <a:tcPr marL="91425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1</a:t>
                      </a:r>
                    </a:p>
                  </a:txBody>
                  <a:tcPr marL="175250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</a:rPr>
                        <a:t>0%</a:t>
                      </a:r>
                    </a:p>
                  </a:txBody>
                  <a:tcPr marL="175250" marR="91425" marT="91425" marB="63500"/>
                </a:tc>
              </a:tr>
            </a:tbl>
          </a:graphicData>
        </a:graphic>
      </p:graphicFrame>
      <p:sp>
        <p:nvSpPr>
          <p:cNvPr id="95" name="Shape 95"/>
          <p:cNvSpPr txBox="1"/>
          <p:nvPr/>
        </p:nvSpPr>
        <p:spPr>
          <a:xfrm>
            <a:off x="114300" y="4732025"/>
            <a:ext cx="8949600" cy="3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/>
              <a:t>Intro // Stakeholders // </a:t>
            </a:r>
            <a:r>
              <a:rPr lang="en" b="1" i="1"/>
              <a:t>Survey</a:t>
            </a:r>
            <a:r>
              <a:rPr lang="en" i="1"/>
              <a:t> // Rankings // Action Plan // KPI’s // Conclusion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371050" y="0"/>
            <a:ext cx="8454900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2600"/>
              </a:spcBef>
              <a:spcAft>
                <a:spcPts val="80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How important is to you to provide students, staff, and faculty with more opportunities to take action in waste reduction and environmental stewardship?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275" y="1172800"/>
            <a:ext cx="3286125" cy="14287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" name="Shape 102"/>
          <p:cNvGraphicFramePr/>
          <p:nvPr/>
        </p:nvGraphicFramePr>
        <p:xfrm>
          <a:off x="4724400" y="969675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{3F1B290D-DB99-408B-B526-ECBEAFE76656}</a:tableStyleId>
              </a:tblPr>
              <a:tblGrid>
                <a:gridCol w="2438900"/>
                <a:gridCol w="704575"/>
                <a:gridCol w="794925"/>
              </a:tblGrid>
              <a:tr h="2095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Very important</a:t>
                      </a:r>
                    </a:p>
                  </a:txBody>
                  <a:tcPr marL="91425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132</a:t>
                      </a:r>
                    </a:p>
                  </a:txBody>
                  <a:tcPr marL="175250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</a:rPr>
                        <a:t>58%</a:t>
                      </a:r>
                    </a:p>
                  </a:txBody>
                  <a:tcPr marL="175250" marR="91425" marT="91425" marB="63500"/>
                </a:tc>
              </a:tr>
              <a:tr h="2095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Somewhat important</a:t>
                      </a:r>
                    </a:p>
                  </a:txBody>
                  <a:tcPr marL="91425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70</a:t>
                      </a:r>
                    </a:p>
                  </a:txBody>
                  <a:tcPr marL="175250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</a:rPr>
                        <a:t>31%</a:t>
                      </a:r>
                    </a:p>
                  </a:txBody>
                  <a:tcPr marL="175250" marR="91425" marT="91425" marB="63500"/>
                </a:tc>
              </a:tr>
              <a:tr h="2095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Neutral</a:t>
                      </a:r>
                    </a:p>
                  </a:txBody>
                  <a:tcPr marL="91425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20</a:t>
                      </a:r>
                    </a:p>
                  </a:txBody>
                  <a:tcPr marL="175250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</a:rPr>
                        <a:t>9%</a:t>
                      </a:r>
                    </a:p>
                  </a:txBody>
                  <a:tcPr marL="175250" marR="91425" marT="91425" marB="63500"/>
                </a:tc>
              </a:tr>
              <a:tr h="2095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Somewhat unimportant</a:t>
                      </a:r>
                    </a:p>
                  </a:txBody>
                  <a:tcPr marL="91425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2</a:t>
                      </a:r>
                    </a:p>
                  </a:txBody>
                  <a:tcPr marL="175250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</a:rPr>
                        <a:t>1%</a:t>
                      </a:r>
                    </a:p>
                  </a:txBody>
                  <a:tcPr marL="175250" marR="91425" marT="91425" marB="63500"/>
                </a:tc>
              </a:tr>
              <a:tr h="2095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Very unimportant</a:t>
                      </a:r>
                    </a:p>
                  </a:txBody>
                  <a:tcPr marL="91425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4</a:t>
                      </a:r>
                    </a:p>
                  </a:txBody>
                  <a:tcPr marL="175250" marR="91425" marT="91425" marB="63500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</a:rPr>
                        <a:t>2%</a:t>
                      </a:r>
                    </a:p>
                  </a:txBody>
                  <a:tcPr marL="175250" marR="91425" marT="91425" marB="63500"/>
                </a:tc>
              </a:tr>
            </a:tbl>
          </a:graphicData>
        </a:graphic>
      </p:graphicFrame>
      <p:sp>
        <p:nvSpPr>
          <p:cNvPr id="103" name="Shape 103"/>
          <p:cNvSpPr txBox="1"/>
          <p:nvPr/>
        </p:nvSpPr>
        <p:spPr>
          <a:xfrm>
            <a:off x="114300" y="4732025"/>
            <a:ext cx="8949600" cy="3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/>
              <a:t>Intro // Stakeholders // </a:t>
            </a:r>
            <a:r>
              <a:rPr lang="en" b="1" i="1"/>
              <a:t>Survey</a:t>
            </a:r>
            <a:r>
              <a:rPr lang="en" i="1"/>
              <a:t> // Rankings // Action Plan // KPI’s // Conclusion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708650" y="365775"/>
            <a:ext cx="6892199" cy="78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>
                <a:solidFill>
                  <a:srgbClr val="EFEFEF"/>
                </a:solidFill>
                <a:latin typeface="Georgia"/>
                <a:ea typeface="Georgia"/>
                <a:cs typeface="Georgia"/>
                <a:sym typeface="Georgia"/>
              </a:rPr>
              <a:t>Stakeholder’s Top Priorities 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308600" y="1154475"/>
            <a:ext cx="8457899" cy="3749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Ensure waste is properly sorted into correct bins: 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○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Waste education for incoming students 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○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Uniform sorting depots indoors and outdoors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○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Uniform signage 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Increase composting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More opportunities for campus community 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○"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Campaigns 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Reduce amount of stand alone landfill bins &amp; replace with sorting depots 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Increase use of local and sustainable packaging 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114300" y="4732025"/>
            <a:ext cx="8949600" cy="3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/>
              <a:t>Intro // Stakeholders // Survey // </a:t>
            </a:r>
            <a:r>
              <a:rPr lang="en" b="1" i="1"/>
              <a:t>Rankings</a:t>
            </a:r>
            <a:r>
              <a:rPr lang="en" i="1"/>
              <a:t> // Action Plan // KPI’s // Conclusion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Action Plan 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575200" y="1158900"/>
            <a:ext cx="5802899" cy="28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F3F3F3"/>
              </a:buClr>
              <a:buSzPct val="100000"/>
              <a:buFont typeface="Georgia"/>
              <a:buAutoNum type="arabicPeriod"/>
            </a:pPr>
            <a:r>
              <a:rPr lang="en" sz="1800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rPr>
              <a:t>Available Resources (no funding needed) </a:t>
            </a:r>
          </a:p>
          <a:p>
            <a:pPr marL="457200" lvl="0" indent="-342900" rtl="0">
              <a:spcBef>
                <a:spcPts val="0"/>
              </a:spcBef>
              <a:buClr>
                <a:srgbClr val="F3F3F3"/>
              </a:buClr>
              <a:buSzPct val="100000"/>
              <a:buFont typeface="Georgia"/>
              <a:buAutoNum type="arabicPeriod"/>
            </a:pPr>
            <a:r>
              <a:rPr lang="en" sz="1800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rPr>
              <a:t>Additional Resources ($0-100,000) </a:t>
            </a:r>
          </a:p>
          <a:p>
            <a:pPr marL="457200" lvl="0" indent="-342900">
              <a:spcBef>
                <a:spcPts val="0"/>
              </a:spcBef>
              <a:buClr>
                <a:srgbClr val="F3F3F3"/>
              </a:buClr>
              <a:buSzPct val="100000"/>
              <a:buFont typeface="Georgia"/>
              <a:buAutoNum type="arabicPeriod"/>
            </a:pPr>
            <a:r>
              <a:rPr lang="en" sz="1800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rPr>
              <a:t>Institutional Investment ($100,000- 1 million) 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9000" y="2308200"/>
            <a:ext cx="3459350" cy="216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114300" y="4732025"/>
            <a:ext cx="8949600" cy="3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/>
              <a:t>Intro // Stakeholders // Survey // Rankings // </a:t>
            </a:r>
            <a:r>
              <a:rPr lang="en" b="1" i="1"/>
              <a:t>Action Plan</a:t>
            </a:r>
            <a:r>
              <a:rPr lang="en" i="1"/>
              <a:t> // KPI’s // Conclusion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1059</Words>
  <Application>Microsoft Office PowerPoint</Application>
  <PresentationFormat>On-screen Show (16:9)</PresentationFormat>
  <Paragraphs>223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Georgia</vt:lpstr>
      <vt:lpstr>paper-plane</vt:lpstr>
      <vt:lpstr>Waste &amp; Recycling Action Plan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Action Plan </vt:lpstr>
      <vt:lpstr>Available Resources  </vt:lpstr>
      <vt:lpstr>Additional Resources ($0-100,000) </vt:lpstr>
      <vt:lpstr>Additional Resources ($0-100,000) </vt:lpstr>
      <vt:lpstr>Institutional Investment ($100k-1 mil)</vt:lpstr>
      <vt:lpstr>Key Performance Indicators </vt:lpstr>
      <vt:lpstr>Key Performance Indicators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 &amp; Recycling Action Plan</dc:title>
  <dc:creator>Ryan Hachtel</dc:creator>
  <cp:lastModifiedBy>Ryan Hachtel</cp:lastModifiedBy>
  <cp:revision>2</cp:revision>
  <dcterms:modified xsi:type="dcterms:W3CDTF">2015-01-08T22:22:20Z</dcterms:modified>
</cp:coreProperties>
</file>